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16"/>
  </p:notesMasterIdLst>
  <p:handoutMasterIdLst>
    <p:handoutMasterId r:id="rId17"/>
  </p:handoutMasterIdLst>
  <p:sldIdLst>
    <p:sldId id="256" r:id="rId2"/>
    <p:sldId id="267" r:id="rId3"/>
    <p:sldId id="270" r:id="rId4"/>
    <p:sldId id="292" r:id="rId5"/>
    <p:sldId id="301" r:id="rId6"/>
    <p:sldId id="277" r:id="rId7"/>
    <p:sldId id="312" r:id="rId8"/>
    <p:sldId id="298" r:id="rId9"/>
    <p:sldId id="299" r:id="rId10"/>
    <p:sldId id="311" r:id="rId11"/>
    <p:sldId id="310" r:id="rId12"/>
    <p:sldId id="313" r:id="rId13"/>
    <p:sldId id="303" r:id="rId14"/>
    <p:sldId id="275" r:id="rId15"/>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502">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295">
          <p15:clr>
            <a:srgbClr val="A4A3A4"/>
          </p15:clr>
        </p15:guide>
        <p15:guide id="7" pos="551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0406"/>
    <a:srgbClr val="3399FF"/>
    <a:srgbClr val="333399"/>
    <a:srgbClr val="FFCC66"/>
    <a:srgbClr val="363080"/>
    <a:srgbClr val="5850A5"/>
    <a:srgbClr val="342F61"/>
    <a:srgbClr val="463F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934" autoAdjust="0"/>
  </p:normalViewPr>
  <p:slideViewPr>
    <p:cSldViewPr>
      <p:cViewPr varScale="1">
        <p:scale>
          <a:sx n="111" d="100"/>
          <a:sy n="111" d="100"/>
        </p:scale>
        <p:origin x="1614" y="84"/>
      </p:cViewPr>
      <p:guideLst>
        <p:guide orient="horz" pos="1502"/>
        <p:guide orient="horz" pos="935"/>
        <p:guide orient="horz" pos="164"/>
        <p:guide orient="horz" pos="3884"/>
        <p:guide orient="horz" pos="1207"/>
        <p:guide pos="295"/>
        <p:guide pos="551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440" y="-90"/>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3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994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4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D6BAD53-4768-4C82-B5A2-C639612DD524}" type="slidenum">
              <a:rPr lang="en-GB" altLang="en-US"/>
              <a:pPr>
                <a:defRPr/>
              </a:pPr>
              <a:t>‹#›</a:t>
            </a:fld>
            <a:endParaRPr lang="en-GB" altLang="en-US"/>
          </a:p>
        </p:txBody>
      </p:sp>
    </p:spTree>
    <p:extLst>
      <p:ext uri="{BB962C8B-B14F-4D97-AF65-F5344CB8AC3E}">
        <p14:creationId xmlns:p14="http://schemas.microsoft.com/office/powerpoint/2010/main" val="2851289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30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5983734-0843-48A4-927C-E2F6CCC83244}" type="slidenum">
              <a:rPr lang="en-GB" altLang="en-US"/>
              <a:pPr>
                <a:defRPr/>
              </a:pPr>
              <a:t>‹#›</a:t>
            </a:fld>
            <a:endParaRPr lang="en-GB" altLang="en-US"/>
          </a:p>
        </p:txBody>
      </p:sp>
    </p:spTree>
    <p:extLst>
      <p:ext uri="{BB962C8B-B14F-4D97-AF65-F5344CB8AC3E}">
        <p14:creationId xmlns:p14="http://schemas.microsoft.com/office/powerpoint/2010/main" val="30384330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1888F48-9C02-47DB-A52B-A142D4F63507}" type="slidenum">
              <a:rPr lang="en-GB" altLang="en-US"/>
              <a:pPr>
                <a:spcBef>
                  <a:spcPct val="0"/>
                </a:spcBef>
              </a:pPr>
              <a:t>1</a:t>
            </a:fld>
            <a:endParaRPr lang="en-GB"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417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6DAA24A-B09C-49D8-A45F-398CDE88EF99}" type="slidenum">
              <a:rPr lang="en-GB" altLang="en-US"/>
              <a:pPr>
                <a:spcBef>
                  <a:spcPct val="0"/>
                </a:spcBef>
              </a:pPr>
              <a:t>2</a:t>
            </a:fld>
            <a:endParaRPr lang="en-GB" altLang="en-US"/>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8927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77D76B4-8605-4406-B8B6-47A0C3437864}" type="slidenum">
              <a:rPr lang="en-GB" altLang="en-US"/>
              <a:pPr>
                <a:spcBef>
                  <a:spcPct val="0"/>
                </a:spcBef>
              </a:pPr>
              <a:t>6</a:t>
            </a:fld>
            <a:endParaRPr lang="en-GB" alt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55218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B963A3DE-0A86-4A1B-AFBE-064265022219}" type="slidenum">
              <a:rPr lang="en-GB" altLang="en-US" smtClean="0"/>
              <a:pPr>
                <a:defRPr/>
              </a:pPr>
              <a:t>‹#›</a:t>
            </a:fld>
            <a:endParaRPr lang="en-GB"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
        <p:nvSpPr>
          <p:cNvPr id="14" name="Rectangle 13"/>
          <p:cNvSpPr>
            <a:spLocks noChangeArrowheads="1"/>
          </p:cNvSpPr>
          <p:nvPr userDrawn="1"/>
        </p:nvSpPr>
        <p:spPr bwMode="auto">
          <a:xfrm>
            <a:off x="0" y="0"/>
            <a:ext cx="9144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4"/>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6" name="Rectangle 15"/>
          <p:cNvSpPr>
            <a:spLocks noChangeArrowheads="1"/>
          </p:cNvSpPr>
          <p:nvPr userDrawn="1"/>
        </p:nvSpPr>
        <p:spPr bwMode="auto">
          <a:xfrm>
            <a:off x="0" y="3617913"/>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8" name="Picture 15" descr="Chalkboar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2168"/>
          <a:stretch>
            <a:fillRect/>
          </a:stretch>
        </p:blipFill>
        <p:spPr bwMode="auto">
          <a:xfrm>
            <a:off x="1943100" y="0"/>
            <a:ext cx="5200650"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6" descr="CHALK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987675" y="4221163"/>
            <a:ext cx="3024188"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2799F1C-0C5A-42F9-BFD4-E1F1F4387EFE}" type="slidenum">
              <a:rPr lang="en-GB" altLang="en-US" smtClean="0"/>
              <a:pPr>
                <a:defRPr/>
              </a:pPr>
              <a:t>‹#›</a:t>
            </a:fld>
            <a:endParaRPr lang="en-GB"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800100" y="6172200"/>
            <a:ext cx="4000500" cy="457200"/>
          </a:xfrm>
        </p:spPr>
        <p:txBody>
          <a:bodyPr/>
          <a:lstStyle/>
          <a:p>
            <a:pPr>
              <a:defRPr/>
            </a:pPr>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C7E53E02-F138-453F-9E03-EDC254836270}" type="slidenum">
              <a:rPr lang="en-GB" altLang="en-US" smtClean="0"/>
              <a:pPr>
                <a:defRPr/>
              </a:pPr>
              <a:t>‹#›</a:t>
            </a:fld>
            <a:endParaRPr lang="en-GB" alt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858E9EA-8AC6-4A0A-92A8-B3079F51E26A}" type="slidenum">
              <a:rPr lang="en-GB" altLang="en-US" smtClean="0"/>
              <a:pPr>
                <a:defRPr/>
              </a:pPr>
              <a:t>‹#›</a:t>
            </a:fld>
            <a:endParaRPr lang="en-GB"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0F460630-D364-47E1-8D26-C9365A996C2F}" type="slidenum">
              <a:rPr lang="en-GB" altLang="en-US" smtClean="0"/>
              <a:pPr>
                <a:defRPr/>
              </a:pPr>
              <a:t>‹#›</a:t>
            </a:fld>
            <a:endParaRPr lang="en-GB"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7B5C401-05CA-4E68-B06C-2C0C835232A2}" type="slidenum">
              <a:rPr lang="en-GB" altLang="en-US" smtClean="0"/>
              <a:pPr>
                <a:defRPr/>
              </a:pPr>
              <a:t>‹#›</a:t>
            </a:fld>
            <a:endParaRPr lang="en-GB" alt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3A6A45D-3924-467C-85E0-36E5D79857E5}" type="slidenum">
              <a:rPr lang="en-GB" altLang="en-US" smtClean="0"/>
              <a:pPr>
                <a:defRPr/>
              </a:pPr>
              <a:t>‹#›</a:t>
            </a:fld>
            <a:endParaRPr lang="en-GB" alt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C3B30CA-A297-4A1D-8153-A3B4C36D1918}" type="slidenum">
              <a:rPr lang="en-GB" altLang="en-US" smtClean="0"/>
              <a:pPr>
                <a:defRPr/>
              </a:pPr>
              <a:t>‹#›</a:t>
            </a:fld>
            <a:endParaRPr lang="en-GB"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a:xfrm>
            <a:off x="914400" y="6172200"/>
            <a:ext cx="3886200" cy="457200"/>
          </a:xfrm>
        </p:spPr>
        <p:txBody>
          <a:bodyPr/>
          <a:lstStyle/>
          <a:p>
            <a:pPr>
              <a:defRPr/>
            </a:pPr>
            <a:endParaRPr lang="en-GB"/>
          </a:p>
        </p:txBody>
      </p:sp>
      <p:sp>
        <p:nvSpPr>
          <p:cNvPr id="7" name="Slide Number Placeholder 6"/>
          <p:cNvSpPr>
            <a:spLocks noGrp="1"/>
          </p:cNvSpPr>
          <p:nvPr>
            <p:ph type="sldNum" sz="quarter" idx="12"/>
          </p:nvPr>
        </p:nvSpPr>
        <p:spPr>
          <a:xfrm>
            <a:off x="146304" y="6208776"/>
            <a:ext cx="457200" cy="457200"/>
          </a:xfrm>
        </p:spPr>
        <p:txBody>
          <a:bodyPr/>
          <a:lstStyle/>
          <a:p>
            <a:pPr>
              <a:defRPr/>
            </a:pPr>
            <a:fld id="{78E473FB-923B-42A9-A4F5-C63EF12E8CD2}" type="slidenum">
              <a:rPr lang="en-GB" altLang="en-US" smtClean="0"/>
              <a:pPr>
                <a:defRPr/>
              </a:pPr>
              <a:t>‹#›</a:t>
            </a:fld>
            <a:endParaRPr lang="en-GB"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CC5090D-F0F0-4085-B484-41564154146C}" type="slidenum">
              <a:rPr lang="en-GB" altLang="en-US" smtClean="0"/>
              <a:pPr>
                <a:defRPr/>
              </a:pPr>
              <a:t>‹#›</a:t>
            </a:fld>
            <a:endParaRPr lang="en-GB" alt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A704C56-E8D9-4D4E-94E5-4E0026254E13}" type="slidenum">
              <a:rPr lang="en-GB" altLang="en-US" smtClean="0"/>
              <a:pPr>
                <a:defRPr/>
              </a:pPr>
              <a:t>‹#›</a:t>
            </a:fld>
            <a:endParaRPr lang="en-GB" alt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484313"/>
            <a:ext cx="8291513" cy="4608512"/>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BAF79A5-73AA-4222-B8A3-988A680358AD}" type="slidenum">
              <a:rPr lang="en-GB" altLang="en-US"/>
              <a:pPr>
                <a:defRPr/>
              </a:pPr>
              <a:t>‹#›</a:t>
            </a:fld>
            <a:endParaRPr lang="en-GB" altLang="en-US"/>
          </a:p>
        </p:txBody>
      </p:sp>
    </p:spTree>
    <p:extLst>
      <p:ext uri="{BB962C8B-B14F-4D97-AF65-F5344CB8AC3E}">
        <p14:creationId xmlns:p14="http://schemas.microsoft.com/office/powerpoint/2010/main" val="3373929536"/>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E2D832F1-511C-4668-8B60-18F7B2890559}" type="slidenum">
              <a:rPr lang="en-GB" altLang="en-US" smtClean="0"/>
              <a:pPr>
                <a:defRPr/>
              </a:pPr>
              <a:t>‹#›</a:t>
            </a:fld>
            <a:endParaRPr lang="en-GB" altLang="en-US"/>
          </a:p>
        </p:txBody>
      </p:sp>
      <p:sp>
        <p:nvSpPr>
          <p:cNvPr id="10" name="Rectangle 8"/>
          <p:cNvSpPr>
            <a:spLocks noChangeArrowheads="1"/>
          </p:cNvSpPr>
          <p:nvPr userDrawn="1"/>
        </p:nvSpPr>
        <p:spPr bwMode="auto">
          <a:xfrm>
            <a:off x="-3175" y="0"/>
            <a:ext cx="9144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1" name="Rectangle 9"/>
          <p:cNvSpPr>
            <a:spLocks noChangeArrowheads="1"/>
          </p:cNvSpPr>
          <p:nvPr userDrawn="1"/>
        </p:nvSpPr>
        <p:spPr bwMode="auto">
          <a:xfrm>
            <a:off x="0" y="6308725"/>
            <a:ext cx="9139238" cy="2778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2" name="Rectangle 10"/>
          <p:cNvSpPr>
            <a:spLocks noChangeArrowheads="1"/>
          </p:cNvSpPr>
          <p:nvPr userDrawn="1"/>
        </p:nvSpPr>
        <p:spPr bwMode="auto">
          <a:xfrm>
            <a:off x="-3175" y="1089025"/>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1"/>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6" name="Picture 12" descr="CHALKS"/>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215900" y="4689475"/>
            <a:ext cx="3024188"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transition>
    <p:wipe dir="r"/>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admin@christchurchschool.herts.sch.uk"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7200" y="1325761"/>
            <a:ext cx="8229600" cy="2103239"/>
          </a:xfrm>
        </p:spPr>
        <p:txBody>
          <a:bodyPr>
            <a:normAutofit/>
          </a:bodyPr>
          <a:lstStyle/>
          <a:p>
            <a:pPr eaLnBrk="1" hangingPunct="1"/>
            <a:r>
              <a:rPr lang="en-US" altLang="en-US" sz="2400" b="1" dirty="0">
                <a:latin typeface="Century Gothic" panose="020B0502020202020204" pitchFamily="34" charset="0"/>
              </a:rPr>
              <a:t>Welcome to </a:t>
            </a:r>
            <a:br>
              <a:rPr lang="en-US" altLang="en-US" sz="2400" b="1" dirty="0">
                <a:latin typeface="Century Gothic" panose="020B0502020202020204" pitchFamily="34" charset="0"/>
              </a:rPr>
            </a:br>
            <a:r>
              <a:rPr lang="en-US" altLang="en-US" sz="2400" b="1" dirty="0">
                <a:latin typeface="Century Gothic" panose="020B0502020202020204" pitchFamily="34" charset="0"/>
              </a:rPr>
              <a:t>Year 1</a:t>
            </a:r>
            <a:br>
              <a:rPr lang="en-US" altLang="en-US" sz="2400" b="1" dirty="0">
                <a:latin typeface="Century Gothic" panose="020B0502020202020204" pitchFamily="34" charset="0"/>
              </a:rPr>
            </a:br>
            <a:r>
              <a:rPr lang="en-US" altLang="en-US" sz="2400" b="1" dirty="0">
                <a:latin typeface="Century Gothic" panose="020B0502020202020204" pitchFamily="34" charset="0"/>
              </a:rPr>
              <a:t>Curriculum </a:t>
            </a:r>
            <a:br>
              <a:rPr lang="en-US" altLang="en-US" sz="2400" b="1" dirty="0">
                <a:latin typeface="Century Gothic" panose="020B0502020202020204" pitchFamily="34" charset="0"/>
              </a:rPr>
            </a:br>
            <a:r>
              <a:rPr lang="en-US" altLang="en-US" sz="2400" b="1" dirty="0">
                <a:latin typeface="Century Gothic" panose="020B0502020202020204" pitchFamily="34" charset="0"/>
              </a:rPr>
              <a:t>Information Evening</a:t>
            </a:r>
          </a:p>
        </p:txBody>
      </p:sp>
      <p:pic>
        <p:nvPicPr>
          <p:cNvPr id="17409" name="Picture 1"/>
          <p:cNvPicPr>
            <a:picLocks noChangeAspect="1" noChangeArrowheads="1"/>
          </p:cNvPicPr>
          <p:nvPr/>
        </p:nvPicPr>
        <p:blipFill>
          <a:blip r:embed="rId3"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advTm="4632">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2656550" y="620688"/>
            <a:ext cx="3632200" cy="5637212"/>
          </a:xfrm>
          <a:custGeom>
            <a:avLst/>
            <a:gdLst>
              <a:gd name="connsiteX0" fmla="*/ 137786 w 3632548"/>
              <a:gd name="connsiteY0" fmla="*/ 0 h 5636713"/>
              <a:gd name="connsiteX1" fmla="*/ 0 w 3632548"/>
              <a:gd name="connsiteY1" fmla="*/ 5611661 h 5636713"/>
              <a:gd name="connsiteX2" fmla="*/ 3632548 w 3632548"/>
              <a:gd name="connsiteY2" fmla="*/ 5636713 h 5636713"/>
              <a:gd name="connsiteX3" fmla="*/ 3482235 w 3632548"/>
              <a:gd name="connsiteY3" fmla="*/ 12526 h 5636713"/>
              <a:gd name="connsiteX4" fmla="*/ 137786 w 3632548"/>
              <a:gd name="connsiteY4" fmla="*/ 0 h 5636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548" h="5636713">
                <a:moveTo>
                  <a:pt x="137786" y="0"/>
                </a:moveTo>
                <a:lnTo>
                  <a:pt x="0" y="5611661"/>
                </a:lnTo>
                <a:lnTo>
                  <a:pt x="3632548" y="5636713"/>
                </a:lnTo>
                <a:lnTo>
                  <a:pt x="3482235" y="12526"/>
                </a:lnTo>
                <a:lnTo>
                  <a:pt x="137786" y="0"/>
                </a:lnTo>
                <a:close/>
              </a:path>
            </a:pathLst>
          </a:custGeom>
          <a:solidFill>
            <a:srgbClr val="0204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7171" name="Rectangle 2"/>
          <p:cNvSpPr>
            <a:spLocks noGrp="1" noChangeArrowheads="1"/>
          </p:cNvSpPr>
          <p:nvPr>
            <p:ph type="ctrTitle"/>
          </p:nvPr>
        </p:nvSpPr>
        <p:spPr>
          <a:xfrm>
            <a:off x="2744458" y="1448780"/>
            <a:ext cx="3456384" cy="2845408"/>
          </a:xfrm>
        </p:spPr>
        <p:txBody>
          <a:bodyPr lIns="91440" tIns="45720" rIns="91440" bIns="91440" anchor="ctr" anchorCtr="0">
            <a:normAutofit fontScale="90000"/>
          </a:bodyPr>
          <a:lstStyle/>
          <a:p>
            <a:r>
              <a:rPr lang="en-US" altLang="en-US" b="1" dirty="0">
                <a:latin typeface="Century Gothic"/>
              </a:rPr>
              <a:t>Year 1 Team </a:t>
            </a:r>
            <a:br>
              <a:rPr lang="en-US" altLang="en-US" b="1" dirty="0">
                <a:latin typeface="Century Gothic" panose="020B0502020202020204" pitchFamily="34" charset="0"/>
              </a:rPr>
            </a:br>
            <a:br>
              <a:rPr lang="en-US" altLang="en-US" b="1" dirty="0">
                <a:latin typeface="Century Gothic" panose="020B0502020202020204" pitchFamily="34" charset="0"/>
              </a:rPr>
            </a:br>
            <a:r>
              <a:rPr lang="en-US" altLang="en-US" sz="2700" b="1" dirty="0" err="1">
                <a:latin typeface="Century Gothic"/>
              </a:rPr>
              <a:t>Mrs</a:t>
            </a:r>
            <a:r>
              <a:rPr lang="en-US" altLang="en-US" sz="2700" b="1" dirty="0">
                <a:latin typeface="Century Gothic"/>
              </a:rPr>
              <a:t> </a:t>
            </a:r>
            <a:r>
              <a:rPr lang="en-US" altLang="en-US" sz="2700" b="1" dirty="0" err="1">
                <a:latin typeface="Century Gothic"/>
              </a:rPr>
              <a:t>Allaway</a:t>
            </a:r>
            <a:r>
              <a:rPr lang="en-US" altLang="en-US" sz="2700" b="1" dirty="0">
                <a:latin typeface="Century Gothic"/>
              </a:rPr>
              <a:t> </a:t>
            </a:r>
            <a:br>
              <a:rPr lang="en-US" altLang="en-US" sz="2700" b="1" dirty="0">
                <a:latin typeface="Century Gothic" panose="020B0502020202020204" pitchFamily="34" charset="0"/>
              </a:rPr>
            </a:br>
            <a:r>
              <a:rPr lang="en-US" altLang="en-US" sz="2700" b="1" dirty="0" err="1">
                <a:latin typeface="Century Gothic"/>
              </a:rPr>
              <a:t>Mrs</a:t>
            </a:r>
            <a:r>
              <a:rPr lang="en-US" altLang="en-US" sz="2700" b="1" dirty="0">
                <a:latin typeface="Century Gothic"/>
              </a:rPr>
              <a:t> Smith </a:t>
            </a:r>
            <a:br>
              <a:rPr lang="en-US" altLang="en-US" sz="2700" b="1" dirty="0">
                <a:latin typeface="Century Gothic"/>
              </a:rPr>
            </a:br>
            <a:r>
              <a:rPr lang="en-US" altLang="en-US" sz="2700" b="1" dirty="0" err="1">
                <a:latin typeface="Century Gothic"/>
              </a:rPr>
              <a:t>Mrs</a:t>
            </a:r>
            <a:r>
              <a:rPr lang="en-US" altLang="en-US" sz="2700" b="1" dirty="0">
                <a:latin typeface="Century Gothic"/>
              </a:rPr>
              <a:t> Young </a:t>
            </a:r>
            <a:br>
              <a:rPr lang="en-US" dirty="0"/>
            </a:br>
            <a:r>
              <a:rPr lang="en-US" altLang="en-US" sz="2700" b="1" dirty="0">
                <a:latin typeface="Century Gothic"/>
              </a:rPr>
              <a:t>Miss Rigg </a:t>
            </a:r>
            <a:br>
              <a:rPr lang="en-US" altLang="en-US" sz="3600" b="1" dirty="0">
                <a:latin typeface="Century Gothic" panose="020B0502020202020204" pitchFamily="34" charset="0"/>
              </a:rPr>
            </a:br>
            <a:br>
              <a:rPr lang="en-US" altLang="en-US" sz="3600" dirty="0">
                <a:latin typeface="Century Gothic" panose="020B0502020202020204" pitchFamily="34" charset="0"/>
              </a:rPr>
            </a:br>
            <a:endParaRPr lang="en-US" altLang="en-US" sz="3600" dirty="0">
              <a:latin typeface="Century Gothic" panose="020B0502020202020204" pitchFamily="34" charset="0"/>
            </a:endParaRPr>
          </a:p>
        </p:txBody>
      </p:sp>
      <p:pic>
        <p:nvPicPr>
          <p:cNvPr id="7172" name="Picture 12" descr="CHAL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8288" y="4294188"/>
            <a:ext cx="3024187"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noChangeArrowheads="1"/>
          </p:cNvPicPr>
          <p:nvPr/>
        </p:nvPicPr>
        <p:blipFill>
          <a:blip r:embed="rId4"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lstStyle/>
          <a:p>
            <a:r>
              <a:rPr lang="en-GB" dirty="0">
                <a:solidFill>
                  <a:schemeClr val="bg1"/>
                </a:solidFill>
                <a:latin typeface="Century Gothic" pitchFamily="34" charset="0"/>
              </a:rPr>
              <a:t>Home Learning</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24938" y="1760622"/>
            <a:ext cx="8975554" cy="4555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800" dirty="0">
                <a:latin typeface="Century Gothic" pitchFamily="34" charset="0"/>
              </a:rPr>
              <a:t>Reading books will be sent home on a Monday or Tuesday and should </a:t>
            </a:r>
          </a:p>
          <a:p>
            <a:pPr marL="0" marR="0" lvl="0" indent="0" algn="l" defTabSz="914400" rtl="0" eaLnBrk="0" fontAlgn="base" latinLnBrk="0" hangingPunct="0">
              <a:lnSpc>
                <a:spcPct val="100000"/>
              </a:lnSpc>
              <a:spcBef>
                <a:spcPct val="0"/>
              </a:spcBef>
              <a:spcAft>
                <a:spcPct val="0"/>
              </a:spcAft>
              <a:buClrTx/>
              <a:buSzTx/>
              <a:buNone/>
              <a:tabLst/>
            </a:pPr>
            <a:r>
              <a:rPr lang="en-US" altLang="en-US" sz="1800" dirty="0">
                <a:latin typeface="Century Gothic" pitchFamily="34" charset="0"/>
              </a:rPr>
              <a:t>be returned the following Monday, to be changed. Please ensure books are kept in bookbags to allow us to read with your child at school.</a:t>
            </a:r>
          </a:p>
          <a:p>
            <a:pPr marL="0" marR="0" lvl="0" indent="0" algn="l" defTabSz="914400" rtl="0" eaLnBrk="0" fontAlgn="base" latinLnBrk="0" hangingPunct="0">
              <a:lnSpc>
                <a:spcPct val="100000"/>
              </a:lnSpc>
              <a:spcBef>
                <a:spcPct val="0"/>
              </a:spcBef>
              <a:spcAft>
                <a:spcPct val="0"/>
              </a:spcAft>
              <a:buClrTx/>
              <a:buSzTx/>
              <a:buNone/>
              <a:tabLst/>
            </a:pPr>
            <a:endParaRPr lang="en-US" altLang="en-US" sz="1800" dirty="0">
              <a:latin typeface="Century Gothic" pitchFamily="34" charset="0"/>
            </a:endParaRPr>
          </a:p>
          <a:p>
            <a:pPr marL="0" indent="0" eaLnBrk="0" fontAlgn="base" hangingPunct="0">
              <a:spcBef>
                <a:spcPct val="0"/>
              </a:spcBef>
              <a:spcAft>
                <a:spcPct val="0"/>
              </a:spcAft>
              <a:buClrTx/>
              <a:buSzTx/>
              <a:buNone/>
            </a:pPr>
            <a:r>
              <a:rPr lang="en-US" altLang="en-US" sz="1800" dirty="0">
                <a:latin typeface="Century Gothic" pitchFamily="34" charset="0"/>
              </a:rPr>
              <a:t>Spelling sheets will be sent home weekly on a Monday. We will begin by learning to spell the first 100 high frequency words, before moving on to learn to spell additional common exception words, numbers in words, days of the week and months of the year. There is a strong focus on handwriting so please encourage your child to use the correct letter formation when completing these sheets. Please submit spelling homework via a photograph on Seesaw. </a:t>
            </a:r>
          </a:p>
          <a:p>
            <a:pPr marL="0" indent="0" eaLnBrk="0" fontAlgn="base" hangingPunct="0">
              <a:spcBef>
                <a:spcPct val="0"/>
              </a:spcBef>
              <a:spcAft>
                <a:spcPct val="0"/>
              </a:spcAft>
              <a:buClrTx/>
              <a:buSzTx/>
              <a:buNone/>
            </a:pPr>
            <a:endParaRPr lang="en-US" altLang="en-US" sz="1800" dirty="0">
              <a:latin typeface="Century Gothic"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800" dirty="0">
                <a:latin typeface="Century Gothic" pitchFamily="34" charset="0"/>
              </a:rPr>
              <a:t>We will be sending ‘Mastering Number at Home’ activities home soon, following the parent workshop which will be held on Thursday 10th October at 9am in the Year 1 classroom.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 name="Title 1"/>
          <p:cNvSpPr>
            <a:spLocks noGrp="1"/>
          </p:cNvSpPr>
          <p:nvPr>
            <p:ph type="title"/>
          </p:nvPr>
        </p:nvSpPr>
        <p:spPr>
          <a:xfrm>
            <a:off x="791580" y="0"/>
            <a:ext cx="7772400" cy="1143000"/>
          </a:xfrm>
        </p:spPr>
        <p:txBody>
          <a:bodyPr>
            <a:normAutofit/>
          </a:bodyPr>
          <a:lstStyle/>
          <a:p>
            <a:r>
              <a:rPr lang="en-GB" sz="3600" dirty="0">
                <a:solidFill>
                  <a:schemeClr val="bg1"/>
                </a:solidFill>
                <a:latin typeface="Century Gothic" pitchFamily="34" charset="0"/>
              </a:rPr>
              <a:t>Weekly Timetable </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graphicFrame>
        <p:nvGraphicFramePr>
          <p:cNvPr id="7" name="Table 6">
            <a:extLst>
              <a:ext uri="{FF2B5EF4-FFF2-40B4-BE49-F238E27FC236}">
                <a16:creationId xmlns:a16="http://schemas.microsoft.com/office/drawing/2014/main" id="{A2AC48A4-E973-4A9A-9901-827BEB0BA9ED}"/>
              </a:ext>
            </a:extLst>
          </p:cNvPr>
          <p:cNvGraphicFramePr>
            <a:graphicFrameLocks noGrp="1"/>
          </p:cNvGraphicFramePr>
          <p:nvPr>
            <p:extLst>
              <p:ext uri="{D42A27DB-BD31-4B8C-83A1-F6EECF244321}">
                <p14:modId xmlns:p14="http://schemas.microsoft.com/office/powerpoint/2010/main" val="196152941"/>
              </p:ext>
            </p:extLst>
          </p:nvPr>
        </p:nvGraphicFramePr>
        <p:xfrm>
          <a:off x="527586" y="1304765"/>
          <a:ext cx="8048464" cy="5131930"/>
        </p:xfrm>
        <a:graphic>
          <a:graphicData uri="http://schemas.openxmlformats.org/drawingml/2006/table">
            <a:tbl>
              <a:tblPr firstRow="1" firstCol="1" lastRow="1" lastCol="1" bandRow="1" bandCol="1">
                <a:tableStyleId>{5C22544A-7EE6-4342-B048-85BDC9FD1C3A}</a:tableStyleId>
              </a:tblPr>
              <a:tblGrid>
                <a:gridCol w="972522">
                  <a:extLst>
                    <a:ext uri="{9D8B030D-6E8A-4147-A177-3AD203B41FA5}">
                      <a16:colId xmlns:a16="http://schemas.microsoft.com/office/drawing/2014/main" val="2336556387"/>
                    </a:ext>
                  </a:extLst>
                </a:gridCol>
                <a:gridCol w="379409">
                  <a:extLst>
                    <a:ext uri="{9D8B030D-6E8A-4147-A177-3AD203B41FA5}">
                      <a16:colId xmlns:a16="http://schemas.microsoft.com/office/drawing/2014/main" val="3662208760"/>
                    </a:ext>
                  </a:extLst>
                </a:gridCol>
                <a:gridCol w="1027957">
                  <a:extLst>
                    <a:ext uri="{9D8B030D-6E8A-4147-A177-3AD203B41FA5}">
                      <a16:colId xmlns:a16="http://schemas.microsoft.com/office/drawing/2014/main" val="2476285645"/>
                    </a:ext>
                  </a:extLst>
                </a:gridCol>
                <a:gridCol w="1027957">
                  <a:extLst>
                    <a:ext uri="{9D8B030D-6E8A-4147-A177-3AD203B41FA5}">
                      <a16:colId xmlns:a16="http://schemas.microsoft.com/office/drawing/2014/main" val="3889199886"/>
                    </a:ext>
                  </a:extLst>
                </a:gridCol>
                <a:gridCol w="246842">
                  <a:extLst>
                    <a:ext uri="{9D8B030D-6E8A-4147-A177-3AD203B41FA5}">
                      <a16:colId xmlns:a16="http://schemas.microsoft.com/office/drawing/2014/main" val="415607189"/>
                    </a:ext>
                  </a:extLst>
                </a:gridCol>
                <a:gridCol w="246842">
                  <a:extLst>
                    <a:ext uri="{9D8B030D-6E8A-4147-A177-3AD203B41FA5}">
                      <a16:colId xmlns:a16="http://schemas.microsoft.com/office/drawing/2014/main" val="865059598"/>
                    </a:ext>
                  </a:extLst>
                </a:gridCol>
                <a:gridCol w="1332943">
                  <a:extLst>
                    <a:ext uri="{9D8B030D-6E8A-4147-A177-3AD203B41FA5}">
                      <a16:colId xmlns:a16="http://schemas.microsoft.com/office/drawing/2014/main" val="4123170990"/>
                    </a:ext>
                  </a:extLst>
                </a:gridCol>
                <a:gridCol w="987365">
                  <a:extLst>
                    <a:ext uri="{9D8B030D-6E8A-4147-A177-3AD203B41FA5}">
                      <a16:colId xmlns:a16="http://schemas.microsoft.com/office/drawing/2014/main" val="3199935625"/>
                    </a:ext>
                  </a:extLst>
                </a:gridCol>
                <a:gridCol w="246842">
                  <a:extLst>
                    <a:ext uri="{9D8B030D-6E8A-4147-A177-3AD203B41FA5}">
                      <a16:colId xmlns:a16="http://schemas.microsoft.com/office/drawing/2014/main" val="3149381145"/>
                    </a:ext>
                  </a:extLst>
                </a:gridCol>
                <a:gridCol w="439587">
                  <a:extLst>
                    <a:ext uri="{9D8B030D-6E8A-4147-A177-3AD203B41FA5}">
                      <a16:colId xmlns:a16="http://schemas.microsoft.com/office/drawing/2014/main" val="540731760"/>
                    </a:ext>
                  </a:extLst>
                </a:gridCol>
                <a:gridCol w="1140198">
                  <a:extLst>
                    <a:ext uri="{9D8B030D-6E8A-4147-A177-3AD203B41FA5}">
                      <a16:colId xmlns:a16="http://schemas.microsoft.com/office/drawing/2014/main" val="2597636116"/>
                    </a:ext>
                  </a:extLst>
                </a:gridCol>
              </a:tblGrid>
              <a:tr h="786945">
                <a:tc>
                  <a:txBody>
                    <a:bodyPr/>
                    <a:lstStyle/>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71755" marR="71755" algn="ctr">
                        <a:spcBef>
                          <a:spcPts val="0"/>
                        </a:spcBef>
                        <a:spcAft>
                          <a:spcPts val="0"/>
                        </a:spcAft>
                      </a:pPr>
                      <a:r>
                        <a:rPr lang="en-GB" sz="1000" b="1" dirty="0">
                          <a:effectLst/>
                          <a:latin typeface="Century Gothic" panose="020B0502020202020204" pitchFamily="34" charset="0"/>
                        </a:rPr>
                        <a:t>8.50</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r>
                        <a:rPr lang="en-GB" sz="1000" b="1" dirty="0">
                          <a:effectLst/>
                          <a:latin typeface="Century Gothic" panose="020B0502020202020204" pitchFamily="34" charset="0"/>
                        </a:rPr>
                        <a:t>9.00-9.15</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r>
                        <a:rPr lang="en-GB" sz="1000" b="1" dirty="0">
                          <a:effectLst/>
                          <a:latin typeface="Century Gothic" panose="020B0502020202020204" pitchFamily="34" charset="0"/>
                        </a:rPr>
                        <a:t>9.15 – 10.15</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71755" marR="71755" algn="ctr">
                        <a:spcBef>
                          <a:spcPts val="0"/>
                        </a:spcBef>
                        <a:spcAft>
                          <a:spcPts val="0"/>
                        </a:spcAft>
                      </a:pPr>
                      <a:r>
                        <a:rPr lang="en-GB" sz="1000" b="1" dirty="0">
                          <a:effectLst/>
                          <a:latin typeface="Century Gothic" panose="020B0502020202020204" pitchFamily="34" charset="0"/>
                        </a:rPr>
                        <a:t>10.15</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71755" marR="71755" algn="ctr">
                        <a:spcBef>
                          <a:spcPts val="0"/>
                        </a:spcBef>
                        <a:spcAft>
                          <a:spcPts val="0"/>
                        </a:spcAft>
                      </a:pPr>
                      <a:r>
                        <a:rPr lang="en-GB" sz="1000" b="1" dirty="0">
                          <a:effectLst/>
                          <a:latin typeface="Century Gothic" panose="020B0502020202020204" pitchFamily="34" charset="0"/>
                        </a:rPr>
                        <a:t>10.30</a:t>
                      </a:r>
                      <a:endParaRPr lang="en-US" sz="1000" b="1" dirty="0">
                        <a:effectLst/>
                        <a:latin typeface="Century Gothic" panose="020B0502020202020204" pitchFamily="34" charset="0"/>
                      </a:endParaRPr>
                    </a:p>
                    <a:p>
                      <a:pPr marL="71755" marR="71755"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71755" marR="71755" algn="l">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r>
                        <a:rPr lang="en-GB" sz="1000" b="1" dirty="0">
                          <a:effectLst/>
                          <a:latin typeface="Century Gothic" panose="020B0502020202020204" pitchFamily="34" charset="0"/>
                        </a:rPr>
                        <a:t>10.45 – 11.40</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r>
                        <a:rPr lang="en-GB" sz="1000" b="1" dirty="0">
                          <a:effectLst/>
                          <a:latin typeface="Century Gothic" panose="020B0502020202020204" pitchFamily="34" charset="0"/>
                        </a:rPr>
                        <a:t>11.40 – 12</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71755" marR="71755" algn="ctr">
                        <a:spcBef>
                          <a:spcPts val="0"/>
                        </a:spcBef>
                        <a:spcAft>
                          <a:spcPts val="0"/>
                        </a:spcAft>
                      </a:pPr>
                      <a:r>
                        <a:rPr lang="en-GB" sz="1000" b="1" dirty="0">
                          <a:effectLst/>
                          <a:latin typeface="Century Gothic" panose="020B0502020202020204" pitchFamily="34" charset="0"/>
                        </a:rPr>
                        <a:t>12.00</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71755" marR="71755" algn="ctr">
                        <a:spcBef>
                          <a:spcPts val="0"/>
                        </a:spcBef>
                        <a:spcAft>
                          <a:spcPts val="0"/>
                        </a:spcAft>
                      </a:pPr>
                      <a:r>
                        <a:rPr lang="en-GB" sz="1000" b="1" dirty="0">
                          <a:effectLst/>
                          <a:latin typeface="Century Gothic" panose="020B0502020202020204" pitchFamily="34" charset="0"/>
                        </a:rPr>
                        <a:t>1.00</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r>
                        <a:rPr lang="en-GB" sz="1000" b="1" dirty="0">
                          <a:effectLst/>
                          <a:latin typeface="Century Gothic" panose="020B0502020202020204" pitchFamily="34" charset="0"/>
                        </a:rPr>
                        <a:t>1.00– 3.15</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2717053716"/>
                  </a:ext>
                </a:extLst>
              </a:tr>
              <a:tr h="1044210">
                <a:tc>
                  <a:txBody>
                    <a:bodyPr/>
                    <a:lstStyle/>
                    <a:p>
                      <a:pPr marL="0" marR="0" algn="ctr">
                        <a:spcBef>
                          <a:spcPts val="0"/>
                        </a:spcBef>
                        <a:spcAft>
                          <a:spcPts val="0"/>
                        </a:spcAft>
                      </a:pPr>
                      <a:r>
                        <a:rPr lang="en-GB" sz="1000" b="1" dirty="0">
                          <a:effectLst/>
                          <a:latin typeface="Century Gothic" panose="020B0502020202020204" pitchFamily="34" charset="0"/>
                        </a:rPr>
                        <a:t>Monday</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Assembly</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Value</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6">
                  <a:txBody>
                    <a:bodyPr/>
                    <a:lstStyle/>
                    <a:p>
                      <a:pPr marL="71755" marR="71755" algn="ctr">
                        <a:spcBef>
                          <a:spcPts val="0"/>
                        </a:spcBef>
                        <a:spcAft>
                          <a:spcPts val="0"/>
                        </a:spcAft>
                      </a:pPr>
                      <a:r>
                        <a:rPr lang="en-GB" sz="1000" b="1" dirty="0">
                          <a:effectLst/>
                          <a:latin typeface="Century Gothic" panose="020B0502020202020204" pitchFamily="34" charset="0"/>
                        </a:rPr>
                        <a:t>Registration</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2">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rPr>
                        <a:t>Assembly</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2">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6">
                  <a:txBody>
                    <a:bodyPr/>
                    <a:lstStyle/>
                    <a:p>
                      <a:pPr marL="71755" marR="71755" algn="ctr">
                        <a:spcBef>
                          <a:spcPts val="0"/>
                        </a:spcBef>
                        <a:spcAft>
                          <a:spcPts val="0"/>
                        </a:spcAft>
                      </a:pPr>
                      <a:r>
                        <a:rPr lang="en-GB" sz="1000" b="1" dirty="0">
                          <a:solidFill>
                            <a:schemeClr val="bg1"/>
                          </a:solidFill>
                          <a:effectLst/>
                          <a:latin typeface="Century Gothic" panose="020B0502020202020204" pitchFamily="34" charset="0"/>
                        </a:rPr>
                        <a:t>Break</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6">
                  <a:txBody>
                    <a:bodyPr/>
                    <a:lstStyle/>
                    <a:p>
                      <a:pPr marL="71755" marR="71755"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Snack</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English/Topic</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Spellings </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6">
                  <a:txBody>
                    <a:bodyPr/>
                    <a:lstStyle/>
                    <a:p>
                      <a:pPr marL="71755" marR="71755" algn="ctr">
                        <a:spcBef>
                          <a:spcPts val="0"/>
                        </a:spcBef>
                        <a:spcAft>
                          <a:spcPts val="0"/>
                        </a:spcAft>
                      </a:pPr>
                      <a:r>
                        <a:rPr lang="en-GB" sz="1000" b="1" dirty="0">
                          <a:effectLst/>
                          <a:latin typeface="Century Gothic" panose="020B0502020202020204" pitchFamily="34" charset="0"/>
                        </a:rPr>
                        <a:t>Lunch </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6">
                  <a:txBody>
                    <a:bodyPr/>
                    <a:lstStyle/>
                    <a:p>
                      <a:pPr marL="71755" marR="71755" algn="ctr">
                        <a:spcBef>
                          <a:spcPts val="0"/>
                        </a:spcBef>
                        <a:spcAft>
                          <a:spcPts val="0"/>
                        </a:spcAft>
                      </a:pPr>
                      <a:r>
                        <a:rPr lang="en-GB" sz="1000" b="1" dirty="0">
                          <a:effectLst/>
                          <a:latin typeface="Century Gothic" panose="020B0502020202020204" pitchFamily="34" charset="0"/>
                          <a:ea typeface="Times New Roman" panose="02020603050405020304" pitchFamily="18" charset="0"/>
                          <a:cs typeface="Times New Roman" panose="02020603050405020304" pitchFamily="18" charset="0"/>
                        </a:rPr>
                        <a:t>Registration</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effectLst/>
                          <a:latin typeface="Century Gothic" panose="020B0502020202020204" pitchFamily="34" charset="0"/>
                          <a:ea typeface="Times New Roman" panose="02020603050405020304" pitchFamily="18" charset="0"/>
                          <a:cs typeface="Times New Roman" panose="02020603050405020304" pitchFamily="18" charset="0"/>
                        </a:rPr>
                        <a:t>Handwriting</a:t>
                      </a: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Child initiated learning </a:t>
                      </a:r>
                    </a:p>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892528969"/>
                  </a:ext>
                </a:extLst>
              </a:tr>
              <a:tr h="102164">
                <a:tc rowSpan="2">
                  <a:txBody>
                    <a:bodyPr/>
                    <a:lstStyle/>
                    <a:p>
                      <a:pPr marL="0" marR="0" algn="ctr">
                        <a:spcBef>
                          <a:spcPts val="0"/>
                        </a:spcBef>
                        <a:spcAft>
                          <a:spcPts val="0"/>
                        </a:spcAft>
                      </a:pPr>
                      <a:r>
                        <a:rPr lang="en-GB" sz="1000" b="1" dirty="0">
                          <a:effectLst/>
                          <a:latin typeface="Century Gothic" panose="020B0502020202020204" pitchFamily="34" charset="0"/>
                        </a:rPr>
                        <a:t>Tuesday</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Assembly</a:t>
                      </a:r>
                    </a:p>
                    <a:p>
                      <a:pPr marL="0" marR="0" algn="ctr">
                        <a:spcBef>
                          <a:spcPts val="0"/>
                        </a:spcBef>
                        <a:spcAft>
                          <a:spcPts val="0"/>
                        </a:spcAft>
                      </a:pPr>
                      <a:r>
                        <a:rPr lang="en-GB" sz="1000" b="1" dirty="0">
                          <a:effectLst/>
                          <a:latin typeface="Century Gothic" panose="020B0502020202020204" pitchFamily="34" charset="0"/>
                          <a:ea typeface="Times New Roman" panose="02020603050405020304" pitchFamily="18" charset="0"/>
                          <a:cs typeface="Times New Roman" panose="02020603050405020304" pitchFamily="18" charset="0"/>
                        </a:rPr>
                        <a:t>Church</a:t>
                      </a:r>
                    </a:p>
                    <a:p>
                      <a:pPr marL="0" marR="0" algn="ctr">
                        <a:spcBef>
                          <a:spcPts val="0"/>
                        </a:spcBef>
                        <a:spcAft>
                          <a:spcPts val="0"/>
                        </a:spcAft>
                      </a:pPr>
                      <a:r>
                        <a:rPr lang="en-GB" sz="1000" b="1" dirty="0">
                          <a:effectLst/>
                          <a:latin typeface="Century Gothic" panose="020B0502020202020204" pitchFamily="34" charset="0"/>
                          <a:ea typeface="Times New Roman" panose="02020603050405020304" pitchFamily="18" charset="0"/>
                          <a:cs typeface="Times New Roman" panose="02020603050405020304" pitchFamily="18" charset="0"/>
                        </a:rPr>
                        <a:t>team</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pPr marL="0" marR="0" algn="ctr">
                        <a:spcBef>
                          <a:spcPts val="0"/>
                        </a:spcBef>
                        <a:spcAft>
                          <a:spcPts val="0"/>
                        </a:spcAft>
                      </a:pPr>
                      <a:r>
                        <a:rPr lang="en-GB" sz="1100" b="1" dirty="0">
                          <a:solidFill>
                            <a:schemeClr val="bg1"/>
                          </a:solidFill>
                          <a:effectLst/>
                          <a:latin typeface="Century Gothic" panose="020B0502020202020204" pitchFamily="34" charset="0"/>
                        </a:rPr>
                        <a:t>Assembly</a:t>
                      </a:r>
                    </a:p>
                    <a:p>
                      <a:pPr marL="0" marR="0" algn="ctr">
                        <a:spcBef>
                          <a:spcPts val="0"/>
                        </a:spcBef>
                        <a:spcAft>
                          <a:spcPts val="0"/>
                        </a:spcAft>
                      </a:pPr>
                      <a:endParaRPr lang="en-GB" sz="1100" b="1" dirty="0">
                        <a:solidFill>
                          <a:schemeClr val="bg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pPr marL="0" marR="0" algn="ctr">
                        <a:spcBef>
                          <a:spcPts val="0"/>
                        </a:spcBef>
                        <a:spcAft>
                          <a:spcPts val="0"/>
                        </a:spcAft>
                      </a:pPr>
                      <a:r>
                        <a:rPr lang="en-GB" sz="1100" b="1">
                          <a:solidFill>
                            <a:schemeClr val="bg1"/>
                          </a:solidFill>
                          <a:effectLst/>
                          <a:latin typeface="Century Gothic" panose="020B0502020202020204" pitchFamily="34" charset="0"/>
                        </a:rPr>
                        <a:t>English</a:t>
                      </a:r>
                      <a:endParaRPr lang="en-US" sz="1100" b="1">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English/Topic</a:t>
                      </a:r>
                    </a:p>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rowSpan="2">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Phonics</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rowSpan="2">
                  <a:txBody>
                    <a:bodyPr/>
                    <a:lstStyle/>
                    <a:p>
                      <a:pPr marL="0" marR="0" algn="ctr">
                        <a:spcBef>
                          <a:spcPts val="0"/>
                        </a:spcBef>
                        <a:spcAft>
                          <a:spcPts val="0"/>
                        </a:spcAft>
                      </a:pPr>
                      <a:r>
                        <a:rPr lang="en-US" sz="1000" b="1" dirty="0">
                          <a:effectLst/>
                          <a:latin typeface="Century Gothic" panose="020B0502020202020204" pitchFamily="34" charset="0"/>
                        </a:rPr>
                        <a:t>Focused group tasks </a:t>
                      </a:r>
                    </a:p>
                    <a:p>
                      <a:pPr marL="0" marR="0" algn="ctr">
                        <a:spcBef>
                          <a:spcPts val="0"/>
                        </a:spcBef>
                        <a:spcAft>
                          <a:spcPts val="0"/>
                        </a:spcAft>
                      </a:pPr>
                      <a:r>
                        <a:rPr lang="en-US" sz="1000" b="1" dirty="0">
                          <a:effectLst/>
                          <a:latin typeface="Century Gothic" panose="020B0502020202020204" pitchFamily="34" charset="0"/>
                        </a:rPr>
                        <a:t>Child initiated learning </a:t>
                      </a:r>
                    </a:p>
                    <a:p>
                      <a:pPr marL="0" marR="0" algn="ctr">
                        <a:spcBef>
                          <a:spcPts val="0"/>
                        </a:spcBef>
                        <a:spcAft>
                          <a:spcPts val="0"/>
                        </a:spcAft>
                      </a:pPr>
                      <a:r>
                        <a:rPr lang="en-US" sz="1000" b="1" dirty="0">
                          <a:effectLst/>
                          <a:latin typeface="Century Gothic" panose="020B0502020202020204" pitchFamily="34" charset="0"/>
                        </a:rPr>
                        <a:t>Music </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971754210"/>
                  </a:ext>
                </a:extLst>
              </a:tr>
              <a:tr h="679267">
                <a:tc vMerge="1">
                  <a:txBody>
                    <a:bodyPr/>
                    <a:lstStyle/>
                    <a:p>
                      <a:pPr marL="0" marR="0" algn="ctr">
                        <a:spcBef>
                          <a:spcPts val="0"/>
                        </a:spcBef>
                        <a:spcAft>
                          <a:spcPts val="0"/>
                        </a:spcAft>
                      </a:pPr>
                      <a:endParaRPr lang="en-US" sz="11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rPr>
                        <a:t>Assembly</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vMerge="1">
                  <a:txBody>
                    <a:bodyPr/>
                    <a:lstStyle/>
                    <a:p>
                      <a:pPr marL="0" marR="0" algn="ctr">
                        <a:spcBef>
                          <a:spcPts val="0"/>
                        </a:spcBef>
                        <a:spcAft>
                          <a:spcPts val="0"/>
                        </a:spcAft>
                      </a:pPr>
                      <a:endParaRPr lang="en-US" sz="11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pPr marL="0" marR="0" algn="ctr">
                        <a:spcBef>
                          <a:spcPts val="0"/>
                        </a:spcBef>
                        <a:spcAft>
                          <a:spcPts val="0"/>
                        </a:spcAft>
                      </a:pPr>
                      <a:endParaRPr lang="en-US" sz="11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vMerge="1">
                  <a:txBody>
                    <a:bodyPr/>
                    <a:lstStyle/>
                    <a:p>
                      <a:pPr marL="0" marR="0" algn="ctr">
                        <a:spcBef>
                          <a:spcPts val="0"/>
                        </a:spcBef>
                        <a:spcAft>
                          <a:spcPts val="0"/>
                        </a:spcAft>
                      </a:pPr>
                      <a:endParaRPr lang="en-US" sz="1100" b="1" dirty="0">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3193270794"/>
                  </a:ext>
                </a:extLst>
              </a:tr>
              <a:tr h="625145">
                <a:tc>
                  <a:txBody>
                    <a:bodyPr/>
                    <a:lstStyle/>
                    <a:p>
                      <a:pPr marL="0" marR="0" algn="ctr">
                        <a:spcBef>
                          <a:spcPts val="0"/>
                        </a:spcBef>
                        <a:spcAft>
                          <a:spcPts val="0"/>
                        </a:spcAft>
                      </a:pPr>
                      <a:r>
                        <a:rPr lang="en-GB" sz="1000" b="1">
                          <a:effectLst/>
                          <a:latin typeface="Century Gothic" panose="020B0502020202020204" pitchFamily="34" charset="0"/>
                        </a:rPr>
                        <a:t>Wednesday</a:t>
                      </a:r>
                      <a:endParaRPr lang="en-US" sz="1000" b="1">
                        <a:effectLst/>
                        <a:latin typeface="Century Gothic" panose="020B0502020202020204" pitchFamily="34" charset="0"/>
                      </a:endParaRPr>
                    </a:p>
                    <a:p>
                      <a:pPr marL="0" marR="0" algn="ctr">
                        <a:spcBef>
                          <a:spcPts val="0"/>
                        </a:spcBef>
                        <a:spcAft>
                          <a:spcPts val="0"/>
                        </a:spcAft>
                      </a:pPr>
                      <a:r>
                        <a:rPr lang="en-GB" sz="1000" b="1">
                          <a:effectLst/>
                          <a:latin typeface="Century Gothic" panose="020B0502020202020204" pitchFamily="34" charset="0"/>
                        </a:rPr>
                        <a:t> </a:t>
                      </a:r>
                      <a:endParaRPr lang="en-US" sz="1000" b="1">
                        <a:effectLst/>
                        <a:latin typeface="Century Gothic" panose="020B0502020202020204" pitchFamily="34" charset="0"/>
                      </a:endParaRPr>
                    </a:p>
                    <a:p>
                      <a:pPr marL="0" marR="0" algn="ctr">
                        <a:spcBef>
                          <a:spcPts val="0"/>
                        </a:spcBef>
                        <a:spcAft>
                          <a:spcPts val="0"/>
                        </a:spcAft>
                      </a:pPr>
                      <a:r>
                        <a:rPr lang="en-GB" sz="1000" b="1">
                          <a:effectLst/>
                          <a:latin typeface="Century Gothic" panose="020B0502020202020204" pitchFamily="34" charset="0"/>
                        </a:rPr>
                        <a:t>Assembly</a:t>
                      </a:r>
                      <a:endParaRPr lang="en-US" sz="1000" b="1">
                        <a:effectLst/>
                        <a:latin typeface="Century Gothic" panose="020B0502020202020204" pitchFamily="34" charset="0"/>
                      </a:endParaRPr>
                    </a:p>
                    <a:p>
                      <a:pPr marL="0" marR="0" algn="ctr">
                        <a:spcBef>
                          <a:spcPts val="0"/>
                        </a:spcBef>
                        <a:spcAft>
                          <a:spcPts val="0"/>
                        </a:spcAft>
                      </a:pPr>
                      <a:r>
                        <a:rPr lang="en-GB" sz="1000" b="1">
                          <a:effectLst/>
                          <a:latin typeface="Century Gothic" panose="020B0502020202020204" pitchFamily="34" charset="0"/>
                        </a:rPr>
                        <a:t>Singing</a:t>
                      </a:r>
                      <a:endParaRPr lang="en-US" sz="1000" b="1">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rPr>
                        <a:t>Assembly</a:t>
                      </a:r>
                    </a:p>
                    <a:p>
                      <a:pPr marL="0" marR="0" algn="ctr">
                        <a:spcBef>
                          <a:spcPts val="0"/>
                        </a:spcBef>
                        <a:spcAft>
                          <a:spcPts val="0"/>
                        </a:spcAft>
                      </a:pPr>
                      <a:endParaRPr lang="en-GB" sz="1000" b="1" dirty="0">
                        <a:solidFill>
                          <a:schemeClr val="bg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English/Topic</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Phonics</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PE </a:t>
                      </a: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PSHE </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2816448307"/>
                  </a:ext>
                </a:extLst>
              </a:tr>
              <a:tr h="895038">
                <a:tc>
                  <a:txBody>
                    <a:bodyPr/>
                    <a:lstStyle/>
                    <a:p>
                      <a:pPr marL="0" marR="0" algn="ctr">
                        <a:spcBef>
                          <a:spcPts val="0"/>
                        </a:spcBef>
                        <a:spcAft>
                          <a:spcPts val="0"/>
                        </a:spcAft>
                      </a:pPr>
                      <a:r>
                        <a:rPr lang="en-GB" sz="1000" b="1" dirty="0">
                          <a:effectLst/>
                          <a:latin typeface="Century Gothic" panose="020B0502020202020204" pitchFamily="34" charset="0"/>
                        </a:rPr>
                        <a:t>Thursday</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Sharing </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rPr>
                        <a:t>Assembly</a:t>
                      </a:r>
                    </a:p>
                    <a:p>
                      <a:pPr marL="0" marR="0" algn="ctr">
                        <a:spcBef>
                          <a:spcPts val="0"/>
                        </a:spcBef>
                        <a:spcAft>
                          <a:spcPts val="0"/>
                        </a:spcAft>
                      </a:pPr>
                      <a:endParaRPr lang="en-GB" sz="1000" b="1" dirty="0">
                        <a:solidFill>
                          <a:schemeClr val="bg1"/>
                        </a:solidFill>
                        <a:effectLst/>
                        <a:latin typeface="Century Gothic" panose="020B0502020202020204" pitchFamily="34"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rPr>
                        <a:t> </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English/Topic</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solidFill>
                            <a:schemeClr val="bg1"/>
                          </a:solidFill>
                          <a:effectLst/>
                          <a:latin typeface="Century Gothic" panose="020B0502020202020204" pitchFamily="34" charset="0"/>
                          <a:ea typeface="Times New Roman" panose="02020603050405020304" pitchFamily="18" charset="0"/>
                          <a:cs typeface="Times New Roman" panose="02020603050405020304" pitchFamily="18" charset="0"/>
                        </a:rPr>
                        <a:t>Phonics</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Computing</a:t>
                      </a: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Child initiated learning </a:t>
                      </a:r>
                    </a:p>
                    <a:p>
                      <a:pPr marL="0" marR="0" algn="ctr">
                        <a:spcBef>
                          <a:spcPts val="0"/>
                        </a:spcBef>
                        <a:spcAft>
                          <a:spcPts val="0"/>
                        </a:spcAft>
                      </a:pPr>
                      <a:r>
                        <a:rPr lang="en-GB" sz="1000" b="1" dirty="0">
                          <a:effectLst/>
                          <a:latin typeface="Century Gothic" panose="020B0502020202020204" pitchFamily="34" charset="0"/>
                        </a:rPr>
                        <a:t> </a:t>
                      </a:r>
                    </a:p>
                    <a:p>
                      <a:pPr marL="0" marR="0" algn="ctr">
                        <a:spcBef>
                          <a:spcPts val="0"/>
                        </a:spcBef>
                        <a:spcAft>
                          <a:spcPts val="0"/>
                        </a:spcAft>
                      </a:pPr>
                      <a:endParaRPr lang="en-GB" sz="1000" b="1" dirty="0">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2212321251"/>
                  </a:ext>
                </a:extLst>
              </a:tr>
              <a:tr h="979799">
                <a:tc>
                  <a:txBody>
                    <a:bodyPr/>
                    <a:lstStyle/>
                    <a:p>
                      <a:pPr marL="0" marR="0" algn="ctr">
                        <a:spcBef>
                          <a:spcPts val="0"/>
                        </a:spcBef>
                        <a:spcAft>
                          <a:spcPts val="0"/>
                        </a:spcAft>
                      </a:pPr>
                      <a:r>
                        <a:rPr lang="en-GB" sz="1000" b="1" dirty="0">
                          <a:effectLst/>
                          <a:latin typeface="Century Gothic" panose="020B0502020202020204" pitchFamily="34" charset="0"/>
                        </a:rPr>
                        <a:t>Friday</a:t>
                      </a: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 </a:t>
                      </a:r>
                      <a:endParaRPr lang="en-US" sz="1000" b="1" dirty="0">
                        <a:effectLst/>
                        <a:latin typeface="Century Gothic" panose="020B0502020202020204" pitchFamily="34" charset="0"/>
                      </a:endParaRPr>
                    </a:p>
                    <a:p>
                      <a:pPr marL="0" marR="0" algn="ctr">
                        <a:spcBef>
                          <a:spcPts val="0"/>
                        </a:spcBef>
                        <a:spcAft>
                          <a:spcPts val="0"/>
                        </a:spcAft>
                      </a:pPr>
                      <a:endParaRPr lang="en-US" sz="1000" b="1" dirty="0">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a:txBody>
                    <a:bodyPr/>
                    <a:lstStyle/>
                    <a:p>
                      <a:pPr marL="0" marR="0" algn="ctr">
                        <a:spcBef>
                          <a:spcPts val="0"/>
                        </a:spcBef>
                        <a:spcAft>
                          <a:spcPts val="0"/>
                        </a:spcAft>
                      </a:pPr>
                      <a:endParaRPr lang="en-GB" sz="1000" b="1" dirty="0">
                        <a:solidFill>
                          <a:schemeClr val="bg1"/>
                        </a:solidFill>
                        <a:effectLst/>
                        <a:latin typeface="Century Gothic" panose="020B0502020202020204" pitchFamily="34" charset="0"/>
                      </a:endParaRPr>
                    </a:p>
                    <a:p>
                      <a:pPr marL="0" marR="0" algn="ctr">
                        <a:spcBef>
                          <a:spcPts val="0"/>
                        </a:spcBef>
                        <a:spcAft>
                          <a:spcPts val="0"/>
                        </a:spcAft>
                      </a:pPr>
                      <a:r>
                        <a:rPr lang="en-GB" sz="1000" b="1" dirty="0">
                          <a:solidFill>
                            <a:schemeClr val="bg1"/>
                          </a:solidFill>
                          <a:effectLst/>
                          <a:latin typeface="Century Gothic" panose="020B0502020202020204" pitchFamily="34" charset="0"/>
                        </a:rPr>
                        <a:t>Assembly</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000" b="1" dirty="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US"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GB"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Reading comprehension &amp; library </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marL="0" marR="0" algn="ctr">
                        <a:spcBef>
                          <a:spcPts val="0"/>
                        </a:spcBef>
                        <a:spcAft>
                          <a:spcPts val="0"/>
                        </a:spcAft>
                      </a:pPr>
                      <a:endParaRPr lang="en-GB" sz="1000" b="1" dirty="0">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b="1" dirty="0">
                          <a:effectLst/>
                          <a:latin typeface="Century Gothic" panose="020B0502020202020204" pitchFamily="34" charset="0"/>
                          <a:ea typeface="Times New Roman" panose="02020603050405020304" pitchFamily="18" charset="0"/>
                          <a:cs typeface="Times New Roman" panose="02020603050405020304" pitchFamily="18" charset="0"/>
                        </a:rPr>
                        <a:t>Phonics</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US" sz="1000" b="1" dirty="0">
                        <a:effectLst/>
                        <a:latin typeface="Century Gothic" panose="020B0502020202020204" pitchFamily="34" charset="0"/>
                      </a:endParaRPr>
                    </a:p>
                    <a:p>
                      <a:pPr marL="0" marR="0" algn="ctr">
                        <a:spcBef>
                          <a:spcPts val="0"/>
                        </a:spcBef>
                        <a:spcAft>
                          <a:spcPts val="0"/>
                        </a:spcAft>
                      </a:pPr>
                      <a:r>
                        <a:rPr lang="en-GB" sz="1000" b="1" dirty="0">
                          <a:effectLst/>
                          <a:latin typeface="Century Gothic" panose="020B0502020202020204" pitchFamily="34" charset="0"/>
                        </a:rPr>
                        <a:t>Achievement assembly </a:t>
                      </a:r>
                    </a:p>
                    <a:p>
                      <a:pPr marL="0" marR="0" algn="ctr">
                        <a:spcBef>
                          <a:spcPts val="0"/>
                        </a:spcBef>
                        <a:spcAft>
                          <a:spcPts val="0"/>
                        </a:spcAft>
                      </a:pPr>
                      <a:r>
                        <a:rPr lang="en-GB" sz="1000" b="1" dirty="0">
                          <a:effectLst/>
                          <a:latin typeface="Century Gothic" panose="020B0502020202020204" pitchFamily="34" charset="0"/>
                        </a:rPr>
                        <a:t>EYFS &amp; KS1</a:t>
                      </a:r>
                    </a:p>
                    <a:p>
                      <a:pPr marL="0" marR="0" algn="ctr">
                        <a:spcBef>
                          <a:spcPts val="0"/>
                        </a:spcBef>
                        <a:spcAft>
                          <a:spcPts val="0"/>
                        </a:spcAft>
                      </a:pPr>
                      <a:r>
                        <a:rPr lang="en-GB" sz="1000" b="1" dirty="0">
                          <a:effectLst/>
                          <a:latin typeface="Century Gothic" panose="020B0502020202020204" pitchFamily="34" charset="0"/>
                          <a:ea typeface="Times New Roman" panose="02020603050405020304" pitchFamily="18" charset="0"/>
                          <a:cs typeface="Times New Roman" panose="02020603050405020304" pitchFamily="18" charset="0"/>
                        </a:rPr>
                        <a:t>PE</a:t>
                      </a:r>
                      <a:r>
                        <a:rPr lang="en-GB" sz="1000" b="1" dirty="0">
                          <a:effectLst/>
                          <a:latin typeface="Century Gothic" panose="020B0502020202020204" pitchFamily="34" charset="0"/>
                        </a:rPr>
                        <a:t> </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3384776101"/>
                  </a:ext>
                </a:extLst>
              </a:tr>
            </a:tbl>
          </a:graphicData>
        </a:graphic>
      </p:graphicFrame>
    </p:spTree>
    <p:extLst>
      <p:ext uri="{BB962C8B-B14F-4D97-AF65-F5344CB8AC3E}">
        <p14:creationId xmlns:p14="http://schemas.microsoft.com/office/powerpoint/2010/main" val="147002745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7C39-D604-ED9D-8DF1-7C116931934D}"/>
              </a:ext>
            </a:extLst>
          </p:cNvPr>
          <p:cNvSpPr>
            <a:spLocks noGrp="1"/>
          </p:cNvSpPr>
          <p:nvPr>
            <p:ph type="title"/>
          </p:nvPr>
        </p:nvSpPr>
        <p:spPr>
          <a:xfrm>
            <a:off x="914400" y="274638"/>
            <a:ext cx="7772400" cy="778098"/>
          </a:xfrm>
        </p:spPr>
        <p:txBody>
          <a:bodyPr>
            <a:normAutofit/>
          </a:bodyPr>
          <a:lstStyle/>
          <a:p>
            <a:r>
              <a:rPr lang="en-GB" sz="3600" dirty="0">
                <a:solidFill>
                  <a:schemeClr val="bg1"/>
                </a:solidFill>
                <a:latin typeface="Century Gothic" panose="020B0502020202020204" pitchFamily="34" charset="0"/>
              </a:rPr>
              <a:t>Snacks &amp; Lunch</a:t>
            </a:r>
            <a:endParaRPr lang="en-US" sz="3600"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46D8CE16-6B72-8795-AD26-299A95E40B07}"/>
              </a:ext>
            </a:extLst>
          </p:cNvPr>
          <p:cNvSpPr>
            <a:spLocks noGrp="1"/>
          </p:cNvSpPr>
          <p:nvPr>
            <p:ph sz="quarter" idx="1"/>
          </p:nvPr>
        </p:nvSpPr>
        <p:spPr>
          <a:xfrm>
            <a:off x="457200" y="1052736"/>
            <a:ext cx="7997405" cy="3744416"/>
          </a:xfrm>
        </p:spPr>
        <p:txBody>
          <a:bodyPr>
            <a:normAutofit fontScale="92500" lnSpcReduction="10000"/>
          </a:bodyPr>
          <a:lstStyle/>
          <a:p>
            <a:pPr marL="0" indent="0">
              <a:buNone/>
            </a:pPr>
            <a:endParaRPr lang="en-GB" sz="3600" dirty="0"/>
          </a:p>
          <a:p>
            <a:pPr marL="0" indent="0">
              <a:buNone/>
            </a:pPr>
            <a:r>
              <a:rPr lang="en-GB" sz="1900" dirty="0">
                <a:latin typeface="Century Gothic" panose="020B0502020202020204" pitchFamily="34" charset="0"/>
              </a:rPr>
              <a:t>The government provide fresh fruit/vegetables for the children’s snack each day. </a:t>
            </a:r>
          </a:p>
          <a:p>
            <a:pPr marL="0" indent="0">
              <a:buNone/>
            </a:pPr>
            <a:r>
              <a:rPr lang="en-GB" sz="1900" dirty="0">
                <a:latin typeface="Century Gothic" panose="020B0502020202020204" pitchFamily="34" charset="0"/>
              </a:rPr>
              <a:t>If your child would like to bring in their own snack, this must be fresh fruit/vegetables. Please provide this in a named, reusable pot/container.</a:t>
            </a:r>
          </a:p>
          <a:p>
            <a:pPr marL="0" indent="0">
              <a:buNone/>
            </a:pPr>
            <a:endParaRPr lang="en-GB" sz="1900" dirty="0">
              <a:latin typeface="Century Gothic" panose="020B0502020202020204" pitchFamily="34" charset="0"/>
            </a:endParaRPr>
          </a:p>
          <a:p>
            <a:pPr marL="0" indent="0">
              <a:buNone/>
            </a:pPr>
            <a:r>
              <a:rPr lang="en-GB" sz="1900" dirty="0">
                <a:latin typeface="Century Gothic" panose="020B0502020202020204" pitchFamily="34" charset="0"/>
              </a:rPr>
              <a:t>The government also provide every child in Key Stage 1 with a free school dinner. These must be pre-chosen at home, and we encourage you to involve your child in the decision making for this.  If your child prefers, they may bring in a packed lunch from home as an alternative. </a:t>
            </a:r>
            <a:endParaRPr lang="en-US" sz="1900" dirty="0">
              <a:latin typeface="Century Gothic" panose="020B0502020202020204" pitchFamily="34" charset="0"/>
            </a:endParaRPr>
          </a:p>
        </p:txBody>
      </p:sp>
    </p:spTree>
    <p:extLst>
      <p:ext uri="{BB962C8B-B14F-4D97-AF65-F5344CB8AC3E}">
        <p14:creationId xmlns:p14="http://schemas.microsoft.com/office/powerpoint/2010/main" val="3260874029"/>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6"/>
          <p:cNvSpPr>
            <a:spLocks noGrp="1" noChangeArrowheads="1"/>
          </p:cNvSpPr>
          <p:nvPr>
            <p:ph type="title"/>
          </p:nvPr>
        </p:nvSpPr>
        <p:spPr>
          <a:xfrm>
            <a:off x="683568" y="224644"/>
            <a:ext cx="6720399" cy="816555"/>
          </a:xfrm>
        </p:spPr>
        <p:txBody>
          <a:bodyPr>
            <a:normAutofit/>
          </a:bodyPr>
          <a:lstStyle/>
          <a:p>
            <a:pPr eaLnBrk="1" hangingPunct="1"/>
            <a:r>
              <a:rPr lang="en-US" altLang="en-US" sz="3600" dirty="0">
                <a:solidFill>
                  <a:schemeClr val="bg1"/>
                </a:solidFill>
                <a:latin typeface="Century Gothic" panose="020B0502020202020204" pitchFamily="34" charset="0"/>
              </a:rPr>
              <a:t>General Matters</a:t>
            </a:r>
          </a:p>
        </p:txBody>
      </p:sp>
      <p:sp>
        <p:nvSpPr>
          <p:cNvPr id="5" name="Content Placeholder 4"/>
          <p:cNvSpPr>
            <a:spLocks noGrp="1"/>
          </p:cNvSpPr>
          <p:nvPr>
            <p:ph sz="quarter" idx="1"/>
          </p:nvPr>
        </p:nvSpPr>
        <p:spPr>
          <a:xfrm>
            <a:off x="159026" y="2002735"/>
            <a:ext cx="8696739" cy="2343150"/>
          </a:xfrm>
        </p:spPr>
        <p:txBody>
          <a:bodyPr vert="horz" lIns="68580" tIns="34290" rIns="68580" bIns="34290" anchor="t">
            <a:normAutofit fontScale="77500" lnSpcReduction="20000"/>
          </a:bodyPr>
          <a:lstStyle/>
          <a:p>
            <a:r>
              <a:rPr lang="en-GB" sz="2100" dirty="0">
                <a:latin typeface="Century Gothic"/>
              </a:rPr>
              <a:t>Water bottles should be brought into school every day. Please do not put these in your child’s book bag as this leads to school books becoming water damaged. </a:t>
            </a:r>
            <a:endParaRPr lang="en-GB" sz="2100" dirty="0">
              <a:latin typeface="Century Gothic" panose="020B0502020202020204" pitchFamily="34" charset="0"/>
            </a:endParaRPr>
          </a:p>
          <a:p>
            <a:r>
              <a:rPr lang="en-GB" sz="2100" dirty="0">
                <a:latin typeface="Century Gothic"/>
              </a:rPr>
              <a:t>PE kit can be worn to school on the days that your child has PE and/or the days they attend a sporting after school club. </a:t>
            </a:r>
          </a:p>
          <a:p>
            <a:r>
              <a:rPr lang="en-GB" sz="2100" dirty="0">
                <a:latin typeface="Century Gothic"/>
              </a:rPr>
              <a:t>We may, on occasions, ask you to send your child into school with welly boots and/or a change of footwear. This will usually be when we are planning to visit the common. </a:t>
            </a:r>
          </a:p>
          <a:p>
            <a:r>
              <a:rPr lang="en-GB" sz="2100" dirty="0">
                <a:latin typeface="Century Gothic"/>
              </a:rPr>
              <a:t>Coats should be worn/brought to school every day, except during the very warm summer months. The children play outside every day in all weathers and some of our learning happens outdoors. Therefore, coats are essential. </a:t>
            </a:r>
            <a:endParaRPr lang="en-GB" sz="2100"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p:txBody>
      </p:sp>
      <p:pic>
        <p:nvPicPr>
          <p:cNvPr id="3" name="Picture 1"/>
          <p:cNvPicPr>
            <a:picLocks noChangeAspect="1" noChangeArrowheads="1"/>
          </p:cNvPicPr>
          <p:nvPr/>
        </p:nvPicPr>
        <p:blipFill>
          <a:blip r:embed="rId3" cstate="print"/>
          <a:srcRect l="25984" t="7784" r="66538" b="75066"/>
          <a:stretch>
            <a:fillRect/>
          </a:stretch>
        </p:blipFill>
        <p:spPr bwMode="auto">
          <a:xfrm>
            <a:off x="7367990" y="857250"/>
            <a:ext cx="633011" cy="816555"/>
          </a:xfrm>
          <a:prstGeom prst="rect">
            <a:avLst/>
          </a:prstGeom>
          <a:noFill/>
          <a:ln w="9525">
            <a:noFill/>
            <a:miter lim="800000"/>
            <a:headEnd/>
            <a:tailEnd/>
          </a:ln>
        </p:spPr>
      </p:pic>
    </p:spTree>
    <p:extLst>
      <p:ext uri="{BB962C8B-B14F-4D97-AF65-F5344CB8AC3E}">
        <p14:creationId xmlns:p14="http://schemas.microsoft.com/office/powerpoint/2010/main" val="3225744708"/>
      </p:ext>
    </p:extLst>
  </p:cSld>
  <p:clrMapOvr>
    <a:masterClrMapping/>
  </p:clrMapOvr>
  <p:transition advTm="42897">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36B72A-C340-066C-15BC-0AADCBC3F918}"/>
              </a:ext>
            </a:extLst>
          </p:cNvPr>
          <p:cNvSpPr>
            <a:spLocks noGrp="1"/>
          </p:cNvSpPr>
          <p:nvPr>
            <p:ph type="body" idx="2"/>
          </p:nvPr>
        </p:nvSpPr>
        <p:spPr/>
        <p:txBody>
          <a:bodyPr>
            <a:normAutofit fontScale="47500" lnSpcReduction="20000"/>
          </a:bodyPr>
          <a:lstStyle/>
          <a:p>
            <a:pPr rtl="0">
              <a:spcBef>
                <a:spcPts val="0"/>
              </a:spcBef>
              <a:spcAft>
                <a:spcPts val="800"/>
              </a:spcAft>
            </a:pPr>
            <a:r>
              <a:rPr lang="en-US" sz="2000" b="0" i="0" u="none" strike="noStrike" dirty="0">
                <a:solidFill>
                  <a:srgbClr val="000000"/>
                </a:solidFill>
                <a:effectLst/>
                <a:latin typeface="Century Gothic" panose="020B0502020202020204" pitchFamily="34" charset="0"/>
              </a:rPr>
              <a:t>You have been sent an invitation to connect to your child’s class Seesaw account and, once approved by your child’s class teacher, you will be able to view your child’s learning journal. </a:t>
            </a:r>
          </a:p>
          <a:p>
            <a:pPr rtl="0">
              <a:spcBef>
                <a:spcPts val="0"/>
              </a:spcBef>
              <a:spcAft>
                <a:spcPts val="800"/>
              </a:spcAft>
            </a:pPr>
            <a:r>
              <a:rPr lang="en-US" sz="2000" b="1" i="0" u="none" strike="noStrike" dirty="0">
                <a:solidFill>
                  <a:srgbClr val="000000"/>
                </a:solidFill>
                <a:effectLst/>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r>
              <a:rPr lang="en-US" sz="2000" b="1" i="0" u="sng" strike="noStrike" dirty="0">
                <a:solidFill>
                  <a:srgbClr val="0563C1"/>
                </a:solidFill>
                <a:effectLst/>
                <a:latin typeface="Century Gothic" panose="020B0502020202020204" pitchFamily="34" charset="0"/>
                <a:hlinkClick r:id="rId2"/>
              </a:rPr>
              <a:t>admin@christchurchschool.herts.sch.uk</a:t>
            </a:r>
            <a:endParaRPr lang="en-US" sz="2000" b="0" dirty="0">
              <a:effectLst/>
            </a:endParaRPr>
          </a:p>
          <a:p>
            <a:pPr rtl="0">
              <a:spcBef>
                <a:spcPts val="0"/>
              </a:spcBef>
              <a:spcAft>
                <a:spcPts val="800"/>
              </a:spcAft>
            </a:pPr>
            <a:r>
              <a:rPr lang="en-US" sz="2000" b="1" i="0" u="none" strike="noStrike" dirty="0">
                <a:solidFill>
                  <a:srgbClr val="000000"/>
                </a:solidFill>
                <a:effectLst/>
                <a:latin typeface="Century Gothic" panose="020B0502020202020204" pitchFamily="34" charset="0"/>
              </a:rPr>
              <a:t>Individual child codes must be used to upload photographs of homework and any other home learning you would like to share with us. A printed QR code has (or will be) provided by the class teacher(s). </a:t>
            </a:r>
            <a:endParaRPr lang="en-US" sz="2000" b="0" dirty="0">
              <a:effectLst/>
            </a:endParaRPr>
          </a:p>
          <a:p>
            <a:br>
              <a:rPr lang="en-US" dirty="0"/>
            </a:br>
            <a:endParaRPr lang="en-GB" dirty="0"/>
          </a:p>
        </p:txBody>
      </p:sp>
      <p:sp>
        <p:nvSpPr>
          <p:cNvPr id="7" name="Title 6">
            <a:extLst>
              <a:ext uri="{FF2B5EF4-FFF2-40B4-BE49-F238E27FC236}">
                <a16:creationId xmlns:a16="http://schemas.microsoft.com/office/drawing/2014/main" id="{395A3A4B-6C9B-7305-C3DA-929C8715B154}"/>
              </a:ext>
            </a:extLst>
          </p:cNvPr>
          <p:cNvSpPr>
            <a:spLocks noGrp="1"/>
          </p:cNvSpPr>
          <p:nvPr>
            <p:ph type="title"/>
          </p:nvPr>
        </p:nvSpPr>
        <p:spPr/>
        <p:txBody>
          <a:bodyPr>
            <a:normAutofit/>
          </a:bodyPr>
          <a:lstStyle/>
          <a:p>
            <a:r>
              <a:rPr lang="en-US" sz="1100" b="0" i="0" u="none" strike="noStrike" dirty="0">
                <a:solidFill>
                  <a:srgbClr val="000000"/>
                </a:solidFill>
                <a:effectLst/>
                <a:latin typeface="Century Gothic" panose="020B0502020202020204" pitchFamily="34" charset="0"/>
              </a:rPr>
              <a:t>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a:t>
            </a:r>
            <a:r>
              <a:rPr lang="en-US" sz="1100" b="1" i="0" u="none" strike="noStrike" dirty="0">
                <a:solidFill>
                  <a:srgbClr val="000000"/>
                </a:solidFill>
                <a:effectLst/>
                <a:latin typeface="Century Gothic" panose="020B0502020202020204" pitchFamily="34" charset="0"/>
              </a:rPr>
              <a:t>There are two accounts available for Seesaw and you should </a:t>
            </a:r>
            <a:r>
              <a:rPr lang="en-US" sz="1100" b="1" i="0" u="none" strike="noStrike" dirty="0" err="1">
                <a:solidFill>
                  <a:srgbClr val="000000"/>
                </a:solidFill>
                <a:effectLst/>
                <a:latin typeface="Century Gothic" panose="020B0502020202020204" pitchFamily="34" charset="0"/>
              </a:rPr>
              <a:t>familiarise</a:t>
            </a:r>
            <a:r>
              <a:rPr lang="en-US" sz="1100" b="1" i="0" u="none" strike="noStrike" dirty="0">
                <a:solidFill>
                  <a:srgbClr val="000000"/>
                </a:solidFill>
                <a:effectLst/>
                <a:latin typeface="Century Gothic" panose="020B0502020202020204" pitchFamily="34" charset="0"/>
              </a:rPr>
              <a:t> yourself with these, so that you choose the correct one for use as a family member. </a:t>
            </a:r>
            <a:endParaRPr lang="en-GB" sz="1100" b="1" dirty="0"/>
          </a:p>
        </p:txBody>
      </p:sp>
      <p:pic>
        <p:nvPicPr>
          <p:cNvPr id="1028" name="Picture 4">
            <a:extLst>
              <a:ext uri="{FF2B5EF4-FFF2-40B4-BE49-F238E27FC236}">
                <a16:creationId xmlns:a16="http://schemas.microsoft.com/office/drawing/2014/main" id="{E4B7ABF4-1F5F-BB8E-A30A-23B79E8E39A5}"/>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2971800" y="2239327"/>
            <a:ext cx="5715000" cy="3217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5920010"/>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25144"/>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normAutofit/>
          </a:bodyPr>
          <a:lstStyle/>
          <a:p>
            <a:r>
              <a:rPr lang="en-GB" sz="3600" dirty="0">
                <a:solidFill>
                  <a:schemeClr val="bg1"/>
                </a:solidFill>
                <a:latin typeface="Century Gothic" pitchFamily="34" charset="0"/>
              </a:rPr>
              <a:t>Potential School Enrichment</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3840284"/>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879207" y="2096852"/>
            <a:ext cx="7385585" cy="3016210"/>
          </a:xfrm>
          <a:prstGeom prst="rect">
            <a:avLst/>
          </a:prstGeom>
          <a:noFill/>
        </p:spPr>
        <p:txBody>
          <a:bodyPr wrap="square">
            <a:spAutoFit/>
          </a:bodyPr>
          <a:lstStyle/>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lang="en-US" sz="2000" dirty="0">
                <a:solidFill>
                  <a:prstClr val="black"/>
                </a:solidFill>
                <a:latin typeface="Century Gothic" panose="020B0502020202020204" pitchFamily="34" charset="0"/>
                <a:cs typeface="+mn-cs"/>
              </a:rPr>
              <a:t>During</a:t>
            </a:r>
            <a:r>
              <a:rPr kumimoji="0" lang="en-GB" sz="20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your child’s time in Year 1</a:t>
            </a:r>
            <a:r>
              <a:rPr lang="en-GB" sz="2000" dirty="0">
                <a:solidFill>
                  <a:prstClr val="black"/>
                </a:solidFill>
                <a:latin typeface="Century Gothic" panose="020B0502020202020204" pitchFamily="34" charset="0"/>
                <a:cs typeface="+mn-cs"/>
              </a:rPr>
              <a:t>, we will arrange activities to enhance and enrich their learning experiences. </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0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This will </a:t>
            </a:r>
            <a:r>
              <a:rPr lang="en-GB" sz="2000" dirty="0">
                <a:solidFill>
                  <a:prstClr val="black"/>
                </a:solidFill>
                <a:latin typeface="Century Gothic" panose="020B0502020202020204" pitchFamily="34" charset="0"/>
                <a:cs typeface="+mn-cs"/>
              </a:rPr>
              <a:t>include local walks, sporting activities, trips, and in-school activities, such as arranging author visits and setting up a maths café. </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0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 the summer term, we </a:t>
            </a:r>
            <a:r>
              <a:rPr lang="en-GB" sz="2000" dirty="0">
                <a:solidFill>
                  <a:prstClr val="black"/>
                </a:solidFill>
                <a:latin typeface="Century Gothic" panose="020B0502020202020204" pitchFamily="34" charset="0"/>
                <a:cs typeface="+mn-cs"/>
              </a:rPr>
              <a:t>plan to</a:t>
            </a:r>
            <a:r>
              <a:rPr kumimoji="0" lang="en-GB" sz="20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ta</a:t>
            </a:r>
            <a:r>
              <a:rPr lang="en-GB" sz="2000" dirty="0" err="1">
                <a:solidFill>
                  <a:prstClr val="black"/>
                </a:solidFill>
                <a:latin typeface="Century Gothic" panose="020B0502020202020204" pitchFamily="34" charset="0"/>
                <a:cs typeface="+mn-cs"/>
              </a:rPr>
              <a:t>ke</a:t>
            </a:r>
            <a:r>
              <a:rPr lang="en-GB" sz="2000" dirty="0">
                <a:solidFill>
                  <a:prstClr val="black"/>
                </a:solidFill>
                <a:latin typeface="Century Gothic" panose="020B0502020202020204" pitchFamily="34" charset="0"/>
                <a:cs typeface="+mn-cs"/>
              </a:rPr>
              <a:t> the children to Mountfitchet Castle where they will have an immersive medieval experience.</a:t>
            </a:r>
            <a:endParaRPr kumimoji="0" lang="en-GB" sz="20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4123082815"/>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3840284"/>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800199" y="2019322"/>
            <a:ext cx="7200800" cy="3016210"/>
          </a:xfrm>
          <a:prstGeom prst="rect">
            <a:avLst/>
          </a:prstGeom>
          <a:noFill/>
        </p:spPr>
        <p:txBody>
          <a:bodyPr wrap="square">
            <a:spAutoFit/>
          </a:bodyPr>
          <a:lstStyle/>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lang="en-GB" sz="2000" dirty="0">
                <a:solidFill>
                  <a:prstClr val="black"/>
                </a:solidFill>
                <a:latin typeface="Century Gothic" panose="020B0502020202020204" pitchFamily="34" charset="0"/>
                <a:cs typeface="+mn-cs"/>
              </a:rPr>
              <a:t>We</a:t>
            </a:r>
            <a:r>
              <a:rPr kumimoji="0" lang="en-GB" sz="20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ask for a voluntary contribution of £10 per term (£30 for the year) per child.  </a:t>
            </a:r>
            <a:r>
              <a:rPr kumimoji="0" lang="en-GB" sz="2000"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mn-cs"/>
              </a:rPr>
              <a:t>Thi</a:t>
            </a:r>
            <a:r>
              <a:rPr lang="en-GB" sz="2000" dirty="0">
                <a:solidFill>
                  <a:prstClr val="black"/>
                </a:solidFill>
                <a:latin typeface="Century Gothic" panose="020B0502020202020204" pitchFamily="34" charset="0"/>
                <a:cs typeface="+mn-cs"/>
              </a:rPr>
              <a:t>s is used to cover various materials such as cooking, art and DT. </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Without these voluntary parental contributions, we are limited in what we can offer the children in terms of art, DT, and any other activity that requires us to annually purchase consumable items. </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lang="en-GB" sz="2000" dirty="0">
                <a:solidFill>
                  <a:prstClr val="black"/>
                </a:solidFill>
                <a:latin typeface="Century Gothic" panose="020B0502020202020204" pitchFamily="34" charset="0"/>
                <a:cs typeface="+mn-cs"/>
              </a:rPr>
              <a:t>Your contributions are gratefully received and appreciated. </a:t>
            </a:r>
            <a:endParaRPr kumimoji="0" lang="en-GB" sz="2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1" name="Title 1">
            <a:extLst>
              <a:ext uri="{FF2B5EF4-FFF2-40B4-BE49-F238E27FC236}">
                <a16:creationId xmlns:a16="http://schemas.microsoft.com/office/drawing/2014/main" id="{8814B3A4-2502-48D2-80E9-1335820FD300}"/>
              </a:ext>
            </a:extLst>
          </p:cNvPr>
          <p:cNvSpPr>
            <a:spLocks noGrp="1"/>
          </p:cNvSpPr>
          <p:nvPr>
            <p:ph type="title"/>
          </p:nvPr>
        </p:nvSpPr>
        <p:spPr>
          <a:xfrm>
            <a:off x="943541" y="106248"/>
            <a:ext cx="7772400" cy="976970"/>
          </a:xfrm>
        </p:spPr>
        <p:txBody>
          <a:bodyPr>
            <a:normAutofit/>
          </a:bodyPr>
          <a:lstStyle/>
          <a:p>
            <a:r>
              <a:rPr lang="en-GB" sz="3600" dirty="0">
                <a:solidFill>
                  <a:schemeClr val="bg1"/>
                </a:solidFill>
                <a:latin typeface="Century Gothic" pitchFamily="34" charset="0"/>
              </a:rPr>
              <a:t>Voluntary Contributions</a:t>
            </a:r>
          </a:p>
        </p:txBody>
      </p:sp>
    </p:spTree>
    <p:extLst>
      <p:ext uri="{BB962C8B-B14F-4D97-AF65-F5344CB8AC3E}">
        <p14:creationId xmlns:p14="http://schemas.microsoft.com/office/powerpoint/2010/main" val="3402165619"/>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AC4348-D3E1-B8E9-F7F0-A968C3C43864}"/>
              </a:ext>
            </a:extLst>
          </p:cNvPr>
          <p:cNvSpPr txBox="1"/>
          <p:nvPr/>
        </p:nvSpPr>
        <p:spPr>
          <a:xfrm>
            <a:off x="719572" y="1448780"/>
            <a:ext cx="7272808" cy="2031325"/>
          </a:xfrm>
          <a:prstGeom prst="rect">
            <a:avLst/>
          </a:prstGeom>
          <a:noFill/>
        </p:spPr>
        <p:txBody>
          <a:bodyPr wrap="square">
            <a:spAutoFit/>
          </a:bodyPr>
          <a:lstStyle/>
          <a:p>
            <a:pPr eaLnBrk="0" fontAlgn="base" hangingPunct="0"/>
            <a:r>
              <a:rPr lang="en-GB" b="1" dirty="0">
                <a:solidFill>
                  <a:srgbClr val="000000"/>
                </a:solidFill>
                <a:latin typeface="Century Gothic" panose="020B0502020202020204" pitchFamily="34" charset="0"/>
                <a:cs typeface="Arial" panose="020B0604020202020204" pitchFamily="34" charset="0"/>
              </a:rPr>
              <a:t>Mobile Phones – Parents/carers &amp; Visitors</a:t>
            </a:r>
            <a:r>
              <a:rPr lang="en-GB" dirty="0">
                <a:solidFill>
                  <a:srgbClr val="000000"/>
                </a:solidFill>
                <a:latin typeface="Century Gothic" panose="020B0502020202020204" pitchFamily="34" charset="0"/>
                <a:cs typeface="Arial" panose="020B0604020202020204" pitchFamily="34" charset="0"/>
              </a:rPr>
              <a:t> </a:t>
            </a:r>
            <a:endParaRPr lang="en-GB" dirty="0">
              <a:solidFill>
                <a:srgbClr val="000000"/>
              </a:solidFill>
              <a:latin typeface="Calibri" panose="020F0502020204030204" pitchFamily="34" charset="0"/>
              <a:cs typeface="Arial" panose="020B0604020202020204" pitchFamily="34" charset="0"/>
            </a:endParaRPr>
          </a:p>
          <a:p>
            <a:pPr eaLnBrk="0" fontAlgn="base" hangingPunct="0"/>
            <a:r>
              <a:rPr lang="en-GB" dirty="0">
                <a:solidFill>
                  <a:srgbClr val="000000"/>
                </a:solidFill>
                <a:latin typeface="Century Gothic" panose="020B0502020202020204" pitchFamily="34" charset="0"/>
                <a:cs typeface="Arial" panose="020B0604020202020204" pitchFamily="34" charset="0"/>
              </a:rPr>
              <a:t>Please remember that mobile phones are not permitted to be used inside the school building by parents/carers and/or visitors when school is in operation, including during after-school clubs. </a:t>
            </a:r>
          </a:p>
          <a:p>
            <a:pPr eaLnBrk="0" fontAlgn="base" hangingPunct="0"/>
            <a:endParaRPr lang="en-GB" dirty="0">
              <a:solidFill>
                <a:srgbClr val="000000"/>
              </a:solidFill>
              <a:latin typeface="Century Gothic" panose="020B0502020202020204" pitchFamily="34" charset="0"/>
            </a:endParaRPr>
          </a:p>
          <a:p>
            <a:pPr eaLnBrk="0" fontAlgn="base" hangingPunct="0"/>
            <a:r>
              <a:rPr lang="en-GB" dirty="0">
                <a:solidFill>
                  <a:srgbClr val="000000"/>
                </a:solidFill>
                <a:latin typeface="Century Gothic" panose="020B0502020202020204" pitchFamily="34" charset="0"/>
                <a:cs typeface="Arial" panose="020B0604020202020204" pitchFamily="34" charset="0"/>
              </a:rPr>
              <a:t>We respectfully ask that you are not using your mobile phone at the point when we handover your child at the end of the day. </a:t>
            </a:r>
            <a:endParaRPr lang="en-GB" dirty="0">
              <a:solidFill>
                <a:srgbClr val="000000"/>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7359923"/>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4F1B2-3E7A-5811-A5BA-C8E12A5858DB}"/>
              </a:ext>
            </a:extLst>
          </p:cNvPr>
          <p:cNvSpPr>
            <a:spLocks noGrp="1"/>
          </p:cNvSpPr>
          <p:nvPr>
            <p:ph type="title"/>
          </p:nvPr>
        </p:nvSpPr>
        <p:spPr>
          <a:xfrm>
            <a:off x="914400" y="274638"/>
            <a:ext cx="7772400" cy="814102"/>
          </a:xfrm>
        </p:spPr>
        <p:txBody>
          <a:bodyPr>
            <a:normAutofit/>
          </a:bodyPr>
          <a:lstStyle/>
          <a:p>
            <a:r>
              <a:rPr lang="en-GB" sz="3600" dirty="0">
                <a:solidFill>
                  <a:schemeClr val="bg1"/>
                </a:solidFill>
                <a:latin typeface="Century Gothic" panose="020B0502020202020204" pitchFamily="34" charset="0"/>
              </a:rPr>
              <a:t>Parent Volunteers</a:t>
            </a:r>
            <a:endParaRPr lang="en-US" sz="3600"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F5F6169A-A560-E966-214F-1E309EDF240C}"/>
              </a:ext>
            </a:extLst>
          </p:cNvPr>
          <p:cNvSpPr>
            <a:spLocks noGrp="1"/>
          </p:cNvSpPr>
          <p:nvPr>
            <p:ph sz="quarter" idx="1"/>
          </p:nvPr>
        </p:nvSpPr>
        <p:spPr/>
        <p:txBody>
          <a:bodyPr>
            <a:normAutofit/>
          </a:bodyPr>
          <a:lstStyle/>
          <a:p>
            <a:r>
              <a:rPr lang="en-GB" sz="2000" dirty="0">
                <a:latin typeface="Century Gothic" panose="020B0502020202020204" pitchFamily="34" charset="0"/>
              </a:rPr>
              <a:t>We are always looking for volunteers willing to support us in school with book changing and to hear children read. If you would like to volunteer to read with children at school, please sign up on the sheet tonight.</a:t>
            </a:r>
          </a:p>
          <a:p>
            <a:r>
              <a:rPr lang="en-GB" sz="2000" dirty="0">
                <a:latin typeface="Century Gothic" panose="020B0502020202020204" pitchFamily="34" charset="0"/>
              </a:rPr>
              <a:t>Your details will be held on a central volunteering record, and you could be asked to volunteer in any year group</a:t>
            </a:r>
            <a:endParaRPr lang="en-US" sz="2000" dirty="0">
              <a:latin typeface="Century Gothic" panose="020B0502020202020204" pitchFamily="34" charset="0"/>
            </a:endParaRPr>
          </a:p>
          <a:p>
            <a:r>
              <a:rPr lang="en-US" sz="2000" dirty="0">
                <a:latin typeface="Century Gothic" panose="020B0502020202020204" pitchFamily="34" charset="0"/>
              </a:rPr>
              <a:t>We may be inundated so please don’t be offended if you don’t get called up!</a:t>
            </a:r>
            <a:endParaRPr lang="en-GB" sz="2000" dirty="0">
              <a:latin typeface="Century Gothic" panose="020B0502020202020204" pitchFamily="34" charset="0"/>
            </a:endParaRPr>
          </a:p>
        </p:txBody>
      </p:sp>
    </p:spTree>
    <p:extLst>
      <p:ext uri="{BB962C8B-B14F-4D97-AF65-F5344CB8AC3E}">
        <p14:creationId xmlns:p14="http://schemas.microsoft.com/office/powerpoint/2010/main" val="490316990"/>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794894" y="404664"/>
            <a:ext cx="5829300" cy="556571"/>
          </a:xfrm>
        </p:spPr>
        <p:txBody>
          <a:bodyPr>
            <a:normAutofit fontScale="90000"/>
          </a:bodyPr>
          <a:lstStyle/>
          <a:p>
            <a:r>
              <a:rPr lang="en-GB" dirty="0">
                <a:solidFill>
                  <a:schemeClr val="bg1"/>
                </a:solidFill>
                <a:latin typeface="Century Gothic" panose="020B0502020202020204" pitchFamily="34" charset="0"/>
              </a:rPr>
              <a:t>Dates for your diary </a:t>
            </a:r>
            <a:endParaRPr lang="en-US"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566173-BACF-F00A-24AC-65367944DEED}"/>
              </a:ext>
            </a:extLst>
          </p:cNvPr>
          <p:cNvSpPr>
            <a:spLocks noGrp="1"/>
          </p:cNvSpPr>
          <p:nvPr>
            <p:ph sz="quarter" idx="1"/>
          </p:nvPr>
        </p:nvSpPr>
        <p:spPr>
          <a:xfrm>
            <a:off x="792217" y="2080280"/>
            <a:ext cx="7248197" cy="2996217"/>
          </a:xfrm>
        </p:spPr>
        <p:txBody>
          <a:bodyPr>
            <a:normAutofit/>
          </a:bodyPr>
          <a:lstStyle/>
          <a:p>
            <a:r>
              <a:rPr lang="en-GB" sz="1800" dirty="0">
                <a:latin typeface="Century Gothic" panose="020B0502020202020204" pitchFamily="34" charset="0"/>
              </a:rPr>
              <a:t>Parent consultation evenings – In-person on </a:t>
            </a:r>
            <a:r>
              <a:rPr lang="en-US" sz="1800" dirty="0">
                <a:latin typeface="Century Gothic" panose="020B0502020202020204" pitchFamily="34" charset="0"/>
              </a:rPr>
              <a:t>Wednesday 16</a:t>
            </a:r>
            <a:r>
              <a:rPr lang="en-US" sz="1800" baseline="30000" dirty="0">
                <a:latin typeface="Century Gothic" panose="020B0502020202020204" pitchFamily="34" charset="0"/>
              </a:rPr>
              <a:t>th </a:t>
            </a:r>
            <a:r>
              <a:rPr lang="en-US" sz="1800" dirty="0">
                <a:latin typeface="Century Gothic" panose="020B0502020202020204" pitchFamily="34" charset="0"/>
              </a:rPr>
              <a:t> October 4-7pm, and Thursday 17th October 5-8pm. Bookings go ‘live from Friday 4</a:t>
            </a:r>
            <a:r>
              <a:rPr lang="en-US" sz="1800" baseline="30000" dirty="0">
                <a:latin typeface="Century Gothic" panose="020B0502020202020204" pitchFamily="34" charset="0"/>
              </a:rPr>
              <a:t>th</a:t>
            </a:r>
            <a:r>
              <a:rPr lang="en-US" sz="1800" dirty="0">
                <a:latin typeface="Century Gothic" panose="020B0502020202020204" pitchFamily="34" charset="0"/>
              </a:rPr>
              <a:t> October. </a:t>
            </a:r>
          </a:p>
          <a:p>
            <a:r>
              <a:rPr lang="en-GB" sz="1800" dirty="0">
                <a:latin typeface="Century Gothic" panose="020B0502020202020204" pitchFamily="34" charset="0"/>
              </a:rPr>
              <a:t>M</a:t>
            </a:r>
            <a:r>
              <a:rPr lang="en-US" sz="1800" dirty="0" err="1">
                <a:latin typeface="Century Gothic" panose="020B0502020202020204" pitchFamily="34" charset="0"/>
              </a:rPr>
              <a:t>astering</a:t>
            </a:r>
            <a:r>
              <a:rPr lang="en-US" sz="1800" dirty="0">
                <a:latin typeface="Century Gothic" panose="020B0502020202020204" pitchFamily="34" charset="0"/>
              </a:rPr>
              <a:t> Number</a:t>
            </a:r>
            <a:r>
              <a:rPr lang="en-GB" sz="1800" dirty="0">
                <a:latin typeface="Century Gothic" panose="020B0502020202020204" pitchFamily="34" charset="0"/>
              </a:rPr>
              <a:t> Home workshop – Thursday 10</a:t>
            </a:r>
            <a:r>
              <a:rPr lang="en-GB" sz="1800" baseline="30000" dirty="0">
                <a:latin typeface="Century Gothic" panose="020B0502020202020204" pitchFamily="34" charset="0"/>
              </a:rPr>
              <a:t>th</a:t>
            </a:r>
            <a:r>
              <a:rPr lang="en-GB" sz="1800" dirty="0">
                <a:latin typeface="Century Gothic" panose="020B0502020202020204" pitchFamily="34" charset="0"/>
              </a:rPr>
              <a:t> October.</a:t>
            </a:r>
          </a:p>
          <a:p>
            <a:r>
              <a:rPr lang="en-GB" sz="1800" dirty="0">
                <a:latin typeface="Century Gothic" panose="020B0502020202020204" pitchFamily="34" charset="0"/>
              </a:rPr>
              <a:t>Nativity Play – Thursday 5</a:t>
            </a:r>
            <a:r>
              <a:rPr lang="en-GB" sz="1800" baseline="30000" dirty="0">
                <a:latin typeface="Century Gothic" panose="020B0502020202020204" pitchFamily="34" charset="0"/>
              </a:rPr>
              <a:t>th</a:t>
            </a:r>
            <a:r>
              <a:rPr lang="en-GB" sz="1800" dirty="0">
                <a:latin typeface="Century Gothic" panose="020B0502020202020204" pitchFamily="34" charset="0"/>
              </a:rPr>
              <a:t> December at 2pm. </a:t>
            </a:r>
          </a:p>
        </p:txBody>
      </p:sp>
    </p:spTree>
    <p:extLst>
      <p:ext uri="{BB962C8B-B14F-4D97-AF65-F5344CB8AC3E}">
        <p14:creationId xmlns:p14="http://schemas.microsoft.com/office/powerpoint/2010/main" val="1423548820"/>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PSA</a:t>
            </a:r>
            <a:endParaRPr lang="en-US" b="1" dirty="0">
              <a:solidFill>
                <a:schemeClr val="bg1"/>
              </a:solidFill>
              <a:latin typeface="Century Gothic" panose="020B0502020202020204" pitchFamily="34" charset="0"/>
            </a:endParaRPr>
          </a:p>
        </p:txBody>
      </p:sp>
      <p:pic>
        <p:nvPicPr>
          <p:cNvPr id="6" name="Content Placeholder 5">
            <a:extLst>
              <a:ext uri="{FF2B5EF4-FFF2-40B4-BE49-F238E27FC236}">
                <a16:creationId xmlns:a16="http://schemas.microsoft.com/office/drawing/2014/main" id="{C0EEE396-47B1-1AC1-96FE-0ED829DCD7F9}"/>
              </a:ext>
            </a:extLst>
          </p:cNvPr>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5292080" y="1376772"/>
            <a:ext cx="3295712" cy="4572000"/>
          </a:xfrm>
          <a:prstGeom prst="rect">
            <a:avLst/>
          </a:prstGeom>
        </p:spPr>
      </p:pic>
      <p:sp>
        <p:nvSpPr>
          <p:cNvPr id="7" name="Text Box 11">
            <a:extLst>
              <a:ext uri="{FF2B5EF4-FFF2-40B4-BE49-F238E27FC236}">
                <a16:creationId xmlns:a16="http://schemas.microsoft.com/office/drawing/2014/main" id="{2FF8F62A-4D92-74F3-1AED-902E4953CF7A}"/>
              </a:ext>
            </a:extLst>
          </p:cNvPr>
          <p:cNvSpPr txBox="1"/>
          <p:nvPr/>
        </p:nvSpPr>
        <p:spPr>
          <a:xfrm>
            <a:off x="914348" y="2024844"/>
            <a:ext cx="3719698" cy="23666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0" marR="0">
              <a:spcBef>
                <a:spcPts val="0"/>
              </a:spcBef>
              <a:spcAft>
                <a:spcPts val="0"/>
              </a:spcAft>
            </a:pP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Thursday </a:t>
            </a:r>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3rd</a:t>
            </a: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 October</a:t>
            </a:r>
          </a:p>
          <a:p>
            <a:pPr marL="0" marR="0" algn="ctr">
              <a:spcBef>
                <a:spcPts val="0"/>
              </a:spcBef>
              <a:spcAft>
                <a:spcPts val="0"/>
              </a:spcAft>
            </a:pPr>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8pm online</a:t>
            </a:r>
          </a:p>
          <a:p>
            <a:pPr marL="0" marR="0" algn="ctr">
              <a:spcBef>
                <a:spcPts val="0"/>
              </a:spcBef>
              <a:spcAft>
                <a:spcPts val="0"/>
              </a:spcAft>
            </a:pPr>
            <a:endParaRPr lang="en-US" sz="1200" dirty="0">
              <a:effectLst/>
              <a:ea typeface="Calibri" panose="020F0502020204030204" pitchFamily="34" charset="0"/>
              <a:cs typeface="Times New Roman" panose="02020603050405020304" pitchFamily="18" charset="0"/>
            </a:endParaRPr>
          </a:p>
        </p:txBody>
      </p:sp>
      <p:sp>
        <p:nvSpPr>
          <p:cNvPr id="8" name="Text Box 9">
            <a:extLst>
              <a:ext uri="{FF2B5EF4-FFF2-40B4-BE49-F238E27FC236}">
                <a16:creationId xmlns:a16="http://schemas.microsoft.com/office/drawing/2014/main" id="{96E7A607-97F1-BEB0-DD20-ADADCB603E22}"/>
              </a:ext>
            </a:extLst>
          </p:cNvPr>
          <p:cNvSpPr txBox="1"/>
          <p:nvPr/>
        </p:nvSpPr>
        <p:spPr>
          <a:xfrm>
            <a:off x="1183005" y="3159981"/>
            <a:ext cx="4901163" cy="742094"/>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Century Gothic" panose="020B0502020202020204" pitchFamily="34" charset="0"/>
                <a:ea typeface="Calibri" panose="020F0502020204030204" pitchFamily="34" charset="0"/>
                <a:cs typeface="Times New Roman" panose="02020603050405020304" pitchFamily="18" charset="0"/>
              </a:rPr>
              <a:t>Hear about the School’s exciting development plan</a:t>
            </a:r>
            <a:endParaRPr lang="en-US" sz="12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Century Gothic" panose="020B0502020202020204" pitchFamily="34" charset="0"/>
                <a:ea typeface="Calibri" panose="020F0502020204030204" pitchFamily="34" charset="0"/>
                <a:cs typeface="Times New Roman" panose="02020603050405020304" pitchFamily="18" charset="0"/>
              </a:rPr>
              <a:t>Find out what we are funding</a:t>
            </a:r>
            <a:endParaRPr lang="en-US" sz="12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8877433"/>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951820" y="-639452"/>
            <a:ext cx="3132348" cy="6444716"/>
          </a:xfrm>
        </p:spPr>
        <p:txBody>
          <a:bodyPr>
            <a:normAutofit/>
          </a:bodyPr>
          <a:lstStyle/>
          <a:p>
            <a:r>
              <a:rPr lang="en-GB" sz="2000" dirty="0">
                <a:latin typeface="Century Gothic" pitchFamily="34" charset="0"/>
              </a:rPr>
              <a:t>Thank you for taking the time to listen to this presentation. </a:t>
            </a:r>
            <a:br>
              <a:rPr lang="en-GB" sz="2000" dirty="0">
                <a:latin typeface="Century Gothic" pitchFamily="34" charset="0"/>
              </a:rPr>
            </a:br>
            <a:br>
              <a:rPr lang="en-GB" sz="2000" dirty="0">
                <a:latin typeface="Century Gothic" pitchFamily="34" charset="0"/>
              </a:rPr>
            </a:br>
            <a:r>
              <a:rPr lang="en-GB" sz="2000" dirty="0">
                <a:latin typeface="Century Gothic" pitchFamily="34" charset="0"/>
              </a:rPr>
              <a:t>Please ask if you have any further questions. </a:t>
            </a:r>
            <a:endParaRPr lang="en-GB" dirty="0">
              <a:latin typeface="Century Gothic" pitchFamily="34" charset="0"/>
            </a:endParaRPr>
          </a:p>
        </p:txBody>
      </p:sp>
      <p:pic>
        <p:nvPicPr>
          <p:cNvPr id="7" name="Picture 1"/>
          <p:cNvPicPr>
            <a:picLocks noChangeAspect="1" noChangeArrowheads="1"/>
          </p:cNvPicPr>
          <p:nvPr/>
        </p:nvPicPr>
        <p:blipFill>
          <a:blip r:embed="rId2"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4">
      <a:dk1>
        <a:sysClr val="windowText" lastClr="000000"/>
      </a:dk1>
      <a:lt1>
        <a:sysClr val="window" lastClr="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0</TotalTime>
  <Words>1175</Words>
  <Application>Microsoft Office PowerPoint</Application>
  <PresentationFormat>On-screen Show (4:3)</PresentationFormat>
  <Paragraphs>158</Paragraphs>
  <Slides>14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Century Gothic</vt:lpstr>
      <vt:lpstr>Franklin Gothic Book</vt:lpstr>
      <vt:lpstr>Perpetua</vt:lpstr>
      <vt:lpstr>Symbol</vt:lpstr>
      <vt:lpstr>Wingdings 2</vt:lpstr>
      <vt:lpstr>Equity</vt:lpstr>
      <vt:lpstr>Welcome to  Year 1 Curriculum  Information Evening</vt:lpstr>
      <vt:lpstr>Year 1 Team   Mrs Allaway  Mrs Smith  Mrs Young  Miss Rigg   </vt:lpstr>
      <vt:lpstr>Home Learning</vt:lpstr>
      <vt:lpstr>Weekly Timetable </vt:lpstr>
      <vt:lpstr>Snacks &amp; Lunch</vt:lpstr>
      <vt:lpstr>General Matters</vt:lpstr>
      <vt:lpstr>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There are two accounts available for Seesaw and you should familiarise yourself with these, so that you choose the correct one for use as a family member. </vt:lpstr>
      <vt:lpstr>Potential School Enrichment</vt:lpstr>
      <vt:lpstr>Voluntary Contributions</vt:lpstr>
      <vt:lpstr>PowerPoint Presentation</vt:lpstr>
      <vt:lpstr>Parent Volunteers</vt:lpstr>
      <vt:lpstr>Dates for your diary </vt:lpstr>
      <vt:lpstr>PSA</vt:lpstr>
      <vt:lpstr>Thank you for taking the time to listen to this presentation.   Please ask if you have any further questions. </vt:lpstr>
    </vt:vector>
  </TitlesOfParts>
  <Company>Presentation Magazine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Chalkboard Template</dc:title>
  <dc:creator>Presentation Magazine</dc:creator>
  <cp:lastModifiedBy>Nikki Smith</cp:lastModifiedBy>
  <cp:revision>179</cp:revision>
  <dcterms:created xsi:type="dcterms:W3CDTF">2005-03-15T10:04:38Z</dcterms:created>
  <dcterms:modified xsi:type="dcterms:W3CDTF">2024-09-26T18:05:14Z</dcterms:modified>
</cp:coreProperties>
</file>