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3" r:id="rId6"/>
    <p:sldId id="264" r:id="rId7"/>
    <p:sldId id="271" r:id="rId8"/>
    <p:sldId id="262" r:id="rId9"/>
    <p:sldId id="265" r:id="rId10"/>
    <p:sldId id="273" r:id="rId11"/>
    <p:sldId id="267" r:id="rId12"/>
    <p:sldId id="272" r:id="rId13"/>
    <p:sldId id="268" r:id="rId14"/>
    <p:sldId id="269" r:id="rId15"/>
    <p:sldId id="274" r:id="rId16"/>
    <p:sldId id="275"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1D4836-6F85-4E09-9896-DDB727A9213D}" v="9" dt="2023-06-13T13:45:25.0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5" d="100"/>
          <a:sy n="65" d="100"/>
        </p:scale>
        <p:origin x="66"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EBCD3-1E26-49CB-AF85-D8B4F3E4E5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882679-D76C-4E3F-915D-92B9F3213A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DE47EC2-5179-41CD-8E9B-8D292FF75E0E}"/>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5" name="Footer Placeholder 4">
            <a:extLst>
              <a:ext uri="{FF2B5EF4-FFF2-40B4-BE49-F238E27FC236}">
                <a16:creationId xmlns:a16="http://schemas.microsoft.com/office/drawing/2014/main" id="{FE1CDE1B-2FBD-479E-B3AB-958E64F7D4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3BDFF-3027-410E-8C25-FDDDD4F5084F}"/>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3333521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6CE03-A6E1-4269-9490-0D8341D89B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34070E-C874-4C72-9245-69FE8A36C4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542F23-DF36-4E68-8C47-139305158619}"/>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5" name="Footer Placeholder 4">
            <a:extLst>
              <a:ext uri="{FF2B5EF4-FFF2-40B4-BE49-F238E27FC236}">
                <a16:creationId xmlns:a16="http://schemas.microsoft.com/office/drawing/2014/main" id="{A13C96A9-A1F6-49D4-85A8-8B30F46F1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58B5C8-C5BC-4617-8D1B-DA5D30FED1D2}"/>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4078895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7BCA6-3229-42DB-B9F6-8421C1B142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13ECA70-E5DF-4E2E-8475-C79202E39B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AA5014-2B1C-4C4F-81E7-957480E6A272}"/>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5" name="Footer Placeholder 4">
            <a:extLst>
              <a:ext uri="{FF2B5EF4-FFF2-40B4-BE49-F238E27FC236}">
                <a16:creationId xmlns:a16="http://schemas.microsoft.com/office/drawing/2014/main" id="{9C19B990-67F8-4100-A36A-6F5CAB4241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AADD5D-CD79-48FD-8772-DB681E76C5FB}"/>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273986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E6A48-28F0-4711-9E83-D67A15BC80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761C8D-1C2C-4170-9332-9E64F7A0EEE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9E07F5-39AA-4052-8E4A-E980392D7FB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6E751B5-A4D5-42E4-B643-67DACC6AA9A0}"/>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6" name="Footer Placeholder 5">
            <a:extLst>
              <a:ext uri="{FF2B5EF4-FFF2-40B4-BE49-F238E27FC236}">
                <a16:creationId xmlns:a16="http://schemas.microsoft.com/office/drawing/2014/main" id="{379050C7-8902-43A0-BF42-011E13DCE9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CCAD9A-D002-4679-A188-2529B5F64816}"/>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628352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7F580-87CD-4EFF-8806-7E766369B05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DF2649-0AEE-4CF3-8DE3-DBDE050B80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C4D2B31-DC7B-4A5B-9C85-DFEB363C66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114E7E3-1411-409B-837F-459F144FCC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8300DB-72DA-4E3F-A33A-FAC8CBDDF09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B02F855-6675-41B8-9EE6-1C7C6107F654}"/>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8" name="Footer Placeholder 7">
            <a:extLst>
              <a:ext uri="{FF2B5EF4-FFF2-40B4-BE49-F238E27FC236}">
                <a16:creationId xmlns:a16="http://schemas.microsoft.com/office/drawing/2014/main" id="{C99BBFDD-8CCC-4B96-A012-D4C2602EB41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C44E86A-949C-41FC-955D-F7937D745812}"/>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1460145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21D19-497B-4ED5-B67A-F3A29313E5D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34BED4-7822-4FB5-A9CC-34EC0B2CB6EB}"/>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4" name="Footer Placeholder 3">
            <a:extLst>
              <a:ext uri="{FF2B5EF4-FFF2-40B4-BE49-F238E27FC236}">
                <a16:creationId xmlns:a16="http://schemas.microsoft.com/office/drawing/2014/main" id="{3E397773-F9E9-4AED-B8CC-5C4FC22D9DB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F0F7D97-DEC3-427A-BCB7-1DC9E3CBA45A}"/>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700784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255772-4C82-4C97-B2C6-46D2710A5DAC}"/>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3" name="Footer Placeholder 2">
            <a:extLst>
              <a:ext uri="{FF2B5EF4-FFF2-40B4-BE49-F238E27FC236}">
                <a16:creationId xmlns:a16="http://schemas.microsoft.com/office/drawing/2014/main" id="{E1F794EB-600B-496A-A79C-EB1AD3126D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5C59E6-974A-4800-886F-B06BEA82CE64}"/>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2693042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DBB7F-EE4B-43D6-A0F9-61F6E79B00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9DA1AE-7587-4DDC-839B-23FBC0C4EC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A433A6-B8C1-4C26-B050-C75F904487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CB03B0-3FBB-4E3C-8DF9-5B36A1B75540}"/>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6" name="Footer Placeholder 5">
            <a:extLst>
              <a:ext uri="{FF2B5EF4-FFF2-40B4-BE49-F238E27FC236}">
                <a16:creationId xmlns:a16="http://schemas.microsoft.com/office/drawing/2014/main" id="{98805CF2-1FF6-4FF5-AF3E-E67C4D8904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F1D05E-7DB7-481E-A51B-A1B65BE3EB61}"/>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253904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FE84A-AE2B-43B8-A923-0BC9876742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D7261F0-BDBB-42A2-9951-36F5A815E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CED13DB-C89E-4CDE-B3EA-5CCBD4AAF0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E20EC7-AEB2-40F5-9A60-B1937A8A103E}"/>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6" name="Footer Placeholder 5">
            <a:extLst>
              <a:ext uri="{FF2B5EF4-FFF2-40B4-BE49-F238E27FC236}">
                <a16:creationId xmlns:a16="http://schemas.microsoft.com/office/drawing/2014/main" id="{2DE6AF9D-BD86-4296-978A-0BF2D2C266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AE5744-0665-44A8-8756-E7C16E397B25}"/>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2377494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B9F79-88CF-4F8D-8D91-01774131F30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EA82DB-7F1D-4726-B983-3A49F4F050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A64C07-BA32-4FB6-9731-7C7E179F706B}"/>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5" name="Footer Placeholder 4">
            <a:extLst>
              <a:ext uri="{FF2B5EF4-FFF2-40B4-BE49-F238E27FC236}">
                <a16:creationId xmlns:a16="http://schemas.microsoft.com/office/drawing/2014/main" id="{C43D6152-08D6-4487-82C2-5C6C89A9E9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1EE10A-0E11-46CB-96E6-A24839585212}"/>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4084498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8CC485-2452-4AB5-B7F2-8C00D92AE88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B92DBC-277B-4D95-9C6C-0F0A8DEF4D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56E9BA-E1A3-4224-A784-8DB8B9D23D6B}"/>
              </a:ext>
            </a:extLst>
          </p:cNvPr>
          <p:cNvSpPr>
            <a:spLocks noGrp="1"/>
          </p:cNvSpPr>
          <p:nvPr>
            <p:ph type="dt" sz="half" idx="10"/>
          </p:nvPr>
        </p:nvSpPr>
        <p:spPr/>
        <p:txBody>
          <a:bodyPr/>
          <a:lstStyle/>
          <a:p>
            <a:fld id="{3F070C42-A60B-4FF8-80EF-55009644E995}" type="datetimeFigureOut">
              <a:rPr lang="en-GB" smtClean="0"/>
              <a:t>04/06/2024</a:t>
            </a:fld>
            <a:endParaRPr lang="en-GB"/>
          </a:p>
        </p:txBody>
      </p:sp>
      <p:sp>
        <p:nvSpPr>
          <p:cNvPr id="5" name="Footer Placeholder 4">
            <a:extLst>
              <a:ext uri="{FF2B5EF4-FFF2-40B4-BE49-F238E27FC236}">
                <a16:creationId xmlns:a16="http://schemas.microsoft.com/office/drawing/2014/main" id="{2754CB7F-44E4-4D2F-B841-465AFE9CB0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D7F25E-7DA9-4390-9FDD-3987246F887D}"/>
              </a:ext>
            </a:extLst>
          </p:cNvPr>
          <p:cNvSpPr>
            <a:spLocks noGrp="1"/>
          </p:cNvSpPr>
          <p:nvPr>
            <p:ph type="sldNum" sz="quarter" idx="12"/>
          </p:nvPr>
        </p:nvSpPr>
        <p:spPr/>
        <p:txBody>
          <a:bodyPr/>
          <a:lstStyle/>
          <a:p>
            <a:fld id="{A49D0631-5693-4736-9CCC-AB79045D0435}" type="slidenum">
              <a:rPr lang="en-GB" smtClean="0"/>
              <a:t>‹#›</a:t>
            </a:fld>
            <a:endParaRPr lang="en-GB"/>
          </a:p>
        </p:txBody>
      </p:sp>
    </p:spTree>
    <p:extLst>
      <p:ext uri="{BB962C8B-B14F-4D97-AF65-F5344CB8AC3E}">
        <p14:creationId xmlns:p14="http://schemas.microsoft.com/office/powerpoint/2010/main" val="3636757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C51CB7-269F-4E2A-9E6B-46662A95B3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6BCFD2-CDC0-45CF-B34F-384F3A8C25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F29A65-6FBA-4DA7-8B27-C2F696FDB1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070C42-A60B-4FF8-80EF-55009644E995}" type="datetimeFigureOut">
              <a:rPr lang="en-GB" smtClean="0"/>
              <a:t>04/06/2024</a:t>
            </a:fld>
            <a:endParaRPr lang="en-GB"/>
          </a:p>
        </p:txBody>
      </p:sp>
      <p:sp>
        <p:nvSpPr>
          <p:cNvPr id="5" name="Footer Placeholder 4">
            <a:extLst>
              <a:ext uri="{FF2B5EF4-FFF2-40B4-BE49-F238E27FC236}">
                <a16:creationId xmlns:a16="http://schemas.microsoft.com/office/drawing/2014/main" id="{F38EE944-D343-40E8-821D-D42C0CE999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9CE868-B93D-4AE2-81A5-B4DA976535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D0631-5693-4736-9CCC-AB79045D0435}" type="slidenum">
              <a:rPr lang="en-GB" smtClean="0"/>
              <a:t>‹#›</a:t>
            </a:fld>
            <a:endParaRPr lang="en-GB"/>
          </a:p>
        </p:txBody>
      </p:sp>
    </p:spTree>
    <p:extLst>
      <p:ext uri="{BB962C8B-B14F-4D97-AF65-F5344CB8AC3E}">
        <p14:creationId xmlns:p14="http://schemas.microsoft.com/office/powerpoint/2010/main" val="2555088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christchurchschool.herts.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mailto:admin@christchurchschool.herts.sch.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4FE9-350E-4BA0-99DB-01C3A3EF84A3}"/>
              </a:ext>
            </a:extLst>
          </p:cNvPr>
          <p:cNvSpPr>
            <a:spLocks noGrp="1"/>
          </p:cNvSpPr>
          <p:nvPr>
            <p:ph type="ctrTitle"/>
          </p:nvPr>
        </p:nvSpPr>
        <p:spPr>
          <a:xfrm>
            <a:off x="866775" y="715963"/>
            <a:ext cx="10477500" cy="2387600"/>
          </a:xfrm>
        </p:spPr>
        <p:txBody>
          <a:bodyPr>
            <a:normAutofit/>
          </a:bodyPr>
          <a:lstStyle/>
          <a:p>
            <a:r>
              <a:rPr lang="en-GB" sz="5400" b="1" dirty="0">
                <a:latin typeface="Century Gothic" panose="020B0502020202020204" pitchFamily="34" charset="0"/>
              </a:rPr>
              <a:t>Christ Church Chorleywood </a:t>
            </a:r>
            <a:br>
              <a:rPr lang="en-GB" sz="5400" b="1" dirty="0">
                <a:latin typeface="Century Gothic" panose="020B0502020202020204" pitchFamily="34" charset="0"/>
              </a:rPr>
            </a:br>
            <a:r>
              <a:rPr lang="en-GB" sz="5400" b="1" dirty="0">
                <a:latin typeface="Century Gothic" panose="020B0502020202020204" pitchFamily="34" charset="0"/>
              </a:rPr>
              <a:t>C of E School</a:t>
            </a:r>
          </a:p>
        </p:txBody>
      </p:sp>
      <p:sp>
        <p:nvSpPr>
          <p:cNvPr id="3" name="Subtitle 2">
            <a:extLst>
              <a:ext uri="{FF2B5EF4-FFF2-40B4-BE49-F238E27FC236}">
                <a16:creationId xmlns:a16="http://schemas.microsoft.com/office/drawing/2014/main" id="{BE4EC443-B659-44C7-93C7-D8F50E45ED4C}"/>
              </a:ext>
            </a:extLst>
          </p:cNvPr>
          <p:cNvSpPr>
            <a:spLocks noGrp="1"/>
          </p:cNvSpPr>
          <p:nvPr>
            <p:ph type="subTitle" idx="1"/>
          </p:nvPr>
        </p:nvSpPr>
        <p:spPr>
          <a:xfrm>
            <a:off x="1319814" y="3600481"/>
            <a:ext cx="9144000" cy="1655762"/>
          </a:xfrm>
        </p:spPr>
        <p:txBody>
          <a:bodyPr>
            <a:normAutofit/>
          </a:bodyPr>
          <a:lstStyle/>
          <a:p>
            <a:r>
              <a:rPr lang="en-GB" sz="4400" dirty="0">
                <a:latin typeface="Century Gothic" panose="020B0502020202020204" pitchFamily="34" charset="0"/>
              </a:rPr>
              <a:t>Nursery Induction June 2023</a:t>
            </a:r>
          </a:p>
        </p:txBody>
      </p:sp>
      <p:pic>
        <p:nvPicPr>
          <p:cNvPr id="4" name="Picture 3">
            <a:extLst>
              <a:ext uri="{FF2B5EF4-FFF2-40B4-BE49-F238E27FC236}">
                <a16:creationId xmlns:a16="http://schemas.microsoft.com/office/drawing/2014/main" id="{03552B8B-9FD4-4B74-BE01-F82F01A68A78}"/>
              </a:ext>
            </a:extLst>
          </p:cNvPr>
          <p:cNvPicPr/>
          <p:nvPr/>
        </p:nvPicPr>
        <p:blipFill>
          <a:blip r:embed="rId2"/>
          <a:stretch>
            <a:fillRect/>
          </a:stretch>
        </p:blipFill>
        <p:spPr>
          <a:xfrm>
            <a:off x="9797840" y="3429000"/>
            <a:ext cx="2042160" cy="3134995"/>
          </a:xfrm>
          <a:prstGeom prst="rect">
            <a:avLst/>
          </a:prstGeom>
        </p:spPr>
      </p:pic>
    </p:spTree>
    <p:extLst>
      <p:ext uri="{BB962C8B-B14F-4D97-AF65-F5344CB8AC3E}">
        <p14:creationId xmlns:p14="http://schemas.microsoft.com/office/powerpoint/2010/main" val="3213510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526ED-F566-4FE1-9DC8-69433A06F82A}"/>
              </a:ext>
            </a:extLst>
          </p:cNvPr>
          <p:cNvSpPr>
            <a:spLocks noGrp="1"/>
          </p:cNvSpPr>
          <p:nvPr>
            <p:ph type="title"/>
          </p:nvPr>
        </p:nvSpPr>
        <p:spPr>
          <a:xfrm>
            <a:off x="804673" y="1445494"/>
            <a:ext cx="3616856" cy="4376572"/>
          </a:xfrm>
        </p:spPr>
        <p:txBody>
          <a:bodyPr anchor="ctr">
            <a:normAutofit/>
          </a:bodyPr>
          <a:lstStyle/>
          <a:p>
            <a:pPr algn="ctr"/>
            <a:r>
              <a:rPr lang="en-GB" sz="5400" b="1" dirty="0">
                <a:latin typeface="Century Gothic" panose="020B0502020202020204" pitchFamily="34" charset="0"/>
              </a:rPr>
              <a:t>Welcome</a:t>
            </a:r>
          </a:p>
        </p:txBody>
      </p:sp>
      <p:sp>
        <p:nvSpPr>
          <p:cNvPr id="8" name="Freeform: Shape 7">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7636" y="0"/>
            <a:ext cx="7281316"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9558" y="0"/>
            <a:ext cx="6999394"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AAAF972-186F-45AD-A96D-4BE189DAE3BD}"/>
              </a:ext>
            </a:extLst>
          </p:cNvPr>
          <p:cNvSpPr>
            <a:spLocks noGrp="1"/>
          </p:cNvSpPr>
          <p:nvPr>
            <p:ph idx="1"/>
          </p:nvPr>
        </p:nvSpPr>
        <p:spPr>
          <a:xfrm>
            <a:off x="5788241" y="1399031"/>
            <a:ext cx="6107837" cy="4656535"/>
          </a:xfrm>
        </p:spPr>
        <p:txBody>
          <a:bodyPr anchor="ctr">
            <a:noAutofit/>
          </a:bodyPr>
          <a:lstStyle/>
          <a:p>
            <a:pPr marL="0" indent="0">
              <a:buNone/>
            </a:pPr>
            <a:endParaRPr lang="en-GB" sz="2400" dirty="0">
              <a:solidFill>
                <a:schemeClr val="bg1"/>
              </a:solidFill>
            </a:endParaRPr>
          </a:p>
          <a:p>
            <a:pPr marL="0" indent="0">
              <a:buNone/>
            </a:pPr>
            <a:endParaRPr lang="en-GB" sz="2400" dirty="0">
              <a:solidFill>
                <a:schemeClr val="bg1"/>
              </a:solidFill>
              <a:latin typeface="Century Gothic" panose="020B0502020202020204" pitchFamily="34" charset="0"/>
            </a:endParaRPr>
          </a:p>
          <a:p>
            <a:pPr marL="0" indent="0">
              <a:buNone/>
            </a:pPr>
            <a:endParaRPr lang="en-GB" sz="2400" dirty="0">
              <a:solidFill>
                <a:schemeClr val="bg1"/>
              </a:solidFill>
              <a:latin typeface="Century Gothic" panose="020B0502020202020204" pitchFamily="34" charset="0"/>
            </a:endParaRPr>
          </a:p>
          <a:p>
            <a:pPr marL="0" indent="0">
              <a:buNone/>
            </a:pPr>
            <a:endParaRPr lang="en-GB" sz="2400" dirty="0">
              <a:solidFill>
                <a:schemeClr val="bg1"/>
              </a:solidFill>
              <a:latin typeface="Century Gothic" panose="020B0502020202020204" pitchFamily="34" charset="0"/>
            </a:endParaRPr>
          </a:p>
          <a:p>
            <a:r>
              <a:rPr lang="en-GB" sz="2400" dirty="0">
                <a:solidFill>
                  <a:schemeClr val="bg1"/>
                </a:solidFill>
                <a:latin typeface="Century Gothic" panose="020B0502020202020204" pitchFamily="34" charset="0"/>
              </a:rPr>
              <a:t>Introduction to Christ Church School</a:t>
            </a:r>
          </a:p>
          <a:p>
            <a:r>
              <a:rPr lang="en-GB" sz="2400" dirty="0">
                <a:solidFill>
                  <a:schemeClr val="bg1"/>
                </a:solidFill>
                <a:latin typeface="Century Gothic" panose="020B0502020202020204" pitchFamily="34" charset="0"/>
              </a:rPr>
              <a:t>School website</a:t>
            </a:r>
          </a:p>
          <a:p>
            <a:r>
              <a:rPr lang="en-GB" sz="2400" dirty="0">
                <a:solidFill>
                  <a:schemeClr val="bg1"/>
                </a:solidFill>
                <a:latin typeface="Century Gothic" panose="020B0502020202020204" pitchFamily="34" charset="0"/>
              </a:rPr>
              <a:t>An overview of EYFS</a:t>
            </a:r>
          </a:p>
          <a:p>
            <a:r>
              <a:rPr lang="en-GB" sz="2400" dirty="0">
                <a:solidFill>
                  <a:schemeClr val="bg1"/>
                </a:solidFill>
                <a:latin typeface="Century Gothic" panose="020B0502020202020204" pitchFamily="34" charset="0"/>
              </a:rPr>
              <a:t>Uniform</a:t>
            </a:r>
          </a:p>
          <a:p>
            <a:r>
              <a:rPr lang="en-GB" sz="2400" dirty="0">
                <a:solidFill>
                  <a:schemeClr val="bg1"/>
                </a:solidFill>
                <a:latin typeface="Century Gothic" panose="020B0502020202020204" pitchFamily="34" charset="0"/>
              </a:rPr>
              <a:t>The school day</a:t>
            </a:r>
          </a:p>
          <a:p>
            <a:r>
              <a:rPr lang="en-GB" sz="2400" dirty="0">
                <a:solidFill>
                  <a:schemeClr val="bg1"/>
                </a:solidFill>
                <a:latin typeface="Century Gothic" panose="020B0502020202020204" pitchFamily="34" charset="0"/>
              </a:rPr>
              <a:t>Food &amp; drink in school</a:t>
            </a:r>
          </a:p>
          <a:p>
            <a:r>
              <a:rPr lang="en-GB" sz="2400" dirty="0">
                <a:solidFill>
                  <a:schemeClr val="bg1"/>
                </a:solidFill>
                <a:latin typeface="Century Gothic" panose="020B0502020202020204" pitchFamily="34" charset="0"/>
              </a:rPr>
              <a:t>Communication</a:t>
            </a:r>
          </a:p>
          <a:p>
            <a:r>
              <a:rPr lang="en-GB" sz="2400" dirty="0">
                <a:solidFill>
                  <a:schemeClr val="bg1"/>
                </a:solidFill>
                <a:latin typeface="Century Gothic" panose="020B0502020202020204" pitchFamily="34" charset="0"/>
              </a:rPr>
              <a:t>Autumn term</a:t>
            </a:r>
          </a:p>
          <a:p>
            <a:r>
              <a:rPr lang="en-GB" sz="2400" dirty="0">
                <a:solidFill>
                  <a:schemeClr val="bg1"/>
                </a:solidFill>
                <a:latin typeface="Century Gothic" panose="020B0502020202020204" pitchFamily="34" charset="0"/>
              </a:rPr>
              <a:t>Top tips</a:t>
            </a:r>
          </a:p>
          <a:p>
            <a:r>
              <a:rPr lang="en-GB" sz="2400" dirty="0">
                <a:solidFill>
                  <a:schemeClr val="bg1"/>
                </a:solidFill>
                <a:latin typeface="Century Gothic" panose="020B0502020202020204" pitchFamily="34" charset="0"/>
              </a:rPr>
              <a:t>Support from home</a:t>
            </a:r>
          </a:p>
          <a:p>
            <a:r>
              <a:rPr lang="en-GB" sz="2400" dirty="0">
                <a:solidFill>
                  <a:schemeClr val="bg1"/>
                </a:solidFill>
                <a:latin typeface="Century Gothic" panose="020B0502020202020204" pitchFamily="34" charset="0"/>
              </a:rPr>
              <a:t>Medical information</a:t>
            </a:r>
          </a:p>
          <a:p>
            <a:r>
              <a:rPr lang="en-GB" sz="2400" dirty="0">
                <a:solidFill>
                  <a:schemeClr val="bg1"/>
                </a:solidFill>
                <a:latin typeface="Century Gothic" panose="020B0502020202020204" pitchFamily="34" charset="0"/>
              </a:rPr>
              <a:t>Key dates</a:t>
            </a:r>
          </a:p>
          <a:p>
            <a:pPr marL="0" indent="0">
              <a:buNone/>
            </a:pPr>
            <a:endParaRPr lang="en-GB" sz="2400" dirty="0">
              <a:solidFill>
                <a:schemeClr val="bg1"/>
              </a:solidFill>
            </a:endParaRPr>
          </a:p>
          <a:p>
            <a:pPr marL="0" indent="0">
              <a:buNone/>
            </a:pPr>
            <a:endParaRPr lang="en-GB" sz="2400" dirty="0">
              <a:solidFill>
                <a:schemeClr val="bg1"/>
              </a:solidFill>
            </a:endParaRPr>
          </a:p>
          <a:p>
            <a:pPr marL="0" indent="0">
              <a:buNone/>
            </a:pPr>
            <a:endParaRPr lang="en-GB" sz="2400" dirty="0">
              <a:solidFill>
                <a:schemeClr val="bg1"/>
              </a:solidFill>
            </a:endParaRPr>
          </a:p>
          <a:p>
            <a:pPr marL="0" indent="0">
              <a:buNone/>
            </a:pPr>
            <a:endParaRPr lang="en-GB" sz="2400" dirty="0">
              <a:solidFill>
                <a:schemeClr val="bg1"/>
              </a:solidFill>
            </a:endParaRPr>
          </a:p>
          <a:p>
            <a:pPr marL="0" indent="0">
              <a:buNone/>
            </a:pPr>
            <a:endParaRPr lang="en-GB" sz="2400" dirty="0">
              <a:solidFill>
                <a:schemeClr val="bg1"/>
              </a:solidFill>
            </a:endParaRPr>
          </a:p>
        </p:txBody>
      </p:sp>
    </p:spTree>
    <p:extLst>
      <p:ext uri="{BB962C8B-B14F-4D97-AF65-F5344CB8AC3E}">
        <p14:creationId xmlns:p14="http://schemas.microsoft.com/office/powerpoint/2010/main" val="4039636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DE5B5-6FAB-4798-B529-803511B9A80A}"/>
              </a:ext>
            </a:extLst>
          </p:cNvPr>
          <p:cNvSpPr>
            <a:spLocks noGrp="1"/>
          </p:cNvSpPr>
          <p:nvPr>
            <p:ph type="title"/>
          </p:nvPr>
        </p:nvSpPr>
        <p:spPr>
          <a:xfrm>
            <a:off x="466724" y="302991"/>
            <a:ext cx="11258550" cy="1325563"/>
          </a:xfrm>
        </p:spPr>
        <p:txBody>
          <a:bodyPr>
            <a:normAutofit fontScale="90000"/>
          </a:bodyPr>
          <a:lstStyle/>
          <a:p>
            <a:r>
              <a:rPr lang="en-GB" dirty="0">
                <a:latin typeface="Century Gothic" panose="020B0502020202020204" pitchFamily="34" charset="0"/>
              </a:rPr>
              <a:t>  </a:t>
            </a:r>
            <a:r>
              <a:rPr lang="en-GB" sz="5400" b="1" dirty="0">
                <a:latin typeface="Century Gothic" panose="020B0502020202020204" pitchFamily="34" charset="0"/>
              </a:rPr>
              <a:t>School Website &amp; School Handbook</a:t>
            </a:r>
          </a:p>
        </p:txBody>
      </p:sp>
      <p:sp>
        <p:nvSpPr>
          <p:cNvPr id="6" name="Content Placeholder 5">
            <a:extLst>
              <a:ext uri="{FF2B5EF4-FFF2-40B4-BE49-F238E27FC236}">
                <a16:creationId xmlns:a16="http://schemas.microsoft.com/office/drawing/2014/main" id="{AEDB6B6F-BA2A-B19A-5A41-E62C2951D2D1}"/>
              </a:ext>
            </a:extLst>
          </p:cNvPr>
          <p:cNvSpPr>
            <a:spLocks noGrp="1"/>
          </p:cNvSpPr>
          <p:nvPr>
            <p:ph idx="1"/>
          </p:nvPr>
        </p:nvSpPr>
        <p:spPr/>
        <p:txBody>
          <a:bodyPr/>
          <a:lstStyle/>
          <a:p>
            <a:pPr marL="0" indent="0">
              <a:buNone/>
            </a:pPr>
            <a:r>
              <a:rPr lang="en-GB" dirty="0">
                <a:hlinkClick r:id="rId2"/>
              </a:rPr>
              <a:t>https://www.christchurchschool.herts.sch.uk/</a:t>
            </a:r>
            <a:endParaRPr lang="en-GB" dirty="0"/>
          </a:p>
          <a:p>
            <a:pPr marL="0" indent="0">
              <a:buNone/>
            </a:pPr>
            <a:endParaRPr lang="en-GB" dirty="0"/>
          </a:p>
        </p:txBody>
      </p:sp>
      <p:pic>
        <p:nvPicPr>
          <p:cNvPr id="7" name="Picture 6">
            <a:extLst>
              <a:ext uri="{FF2B5EF4-FFF2-40B4-BE49-F238E27FC236}">
                <a16:creationId xmlns:a16="http://schemas.microsoft.com/office/drawing/2014/main" id="{C51C5CE9-062B-8235-9DE2-DF75C3FFF7EA}"/>
              </a:ext>
            </a:extLst>
          </p:cNvPr>
          <p:cNvPicPr>
            <a:picLocks noChangeAspect="1"/>
          </p:cNvPicPr>
          <p:nvPr/>
        </p:nvPicPr>
        <p:blipFill>
          <a:blip r:embed="rId3"/>
          <a:stretch>
            <a:fillRect/>
          </a:stretch>
        </p:blipFill>
        <p:spPr>
          <a:xfrm>
            <a:off x="10253581" y="4324322"/>
            <a:ext cx="1761897" cy="2408129"/>
          </a:xfrm>
          <a:prstGeom prst="rect">
            <a:avLst/>
          </a:prstGeom>
        </p:spPr>
      </p:pic>
    </p:spTree>
    <p:extLst>
      <p:ext uri="{BB962C8B-B14F-4D97-AF65-F5344CB8AC3E}">
        <p14:creationId xmlns:p14="http://schemas.microsoft.com/office/powerpoint/2010/main" val="3967881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928BE-D8B5-4682-9362-190D08328A68}"/>
              </a:ext>
            </a:extLst>
          </p:cNvPr>
          <p:cNvSpPr>
            <a:spLocks noGrp="1"/>
          </p:cNvSpPr>
          <p:nvPr>
            <p:ph type="title"/>
          </p:nvPr>
        </p:nvSpPr>
        <p:spPr>
          <a:xfrm>
            <a:off x="791823" y="18896"/>
            <a:ext cx="10515600" cy="1325563"/>
          </a:xfrm>
        </p:spPr>
        <p:txBody>
          <a:bodyPr>
            <a:normAutofit/>
          </a:bodyPr>
          <a:lstStyle/>
          <a:p>
            <a:pPr algn="ctr"/>
            <a:r>
              <a:rPr lang="en-GB" sz="5400" b="1" dirty="0">
                <a:latin typeface="Century Gothic" panose="020B0502020202020204" pitchFamily="34" charset="0"/>
              </a:rPr>
              <a:t>An overview of EYFS</a:t>
            </a:r>
          </a:p>
        </p:txBody>
      </p:sp>
      <p:pic>
        <p:nvPicPr>
          <p:cNvPr id="1026" name="Picture 2">
            <a:extLst>
              <a:ext uri="{FF2B5EF4-FFF2-40B4-BE49-F238E27FC236}">
                <a16:creationId xmlns:a16="http://schemas.microsoft.com/office/drawing/2014/main" id="{AD0FB0AB-19D8-44CF-A825-EDD8350F13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60213" y="1103862"/>
            <a:ext cx="9671574" cy="5379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3903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61DD8-5127-4234-9FB3-60AEACEE2FF0}"/>
              </a:ext>
            </a:extLst>
          </p:cNvPr>
          <p:cNvSpPr>
            <a:spLocks noGrp="1"/>
          </p:cNvSpPr>
          <p:nvPr>
            <p:ph type="title"/>
          </p:nvPr>
        </p:nvSpPr>
        <p:spPr>
          <a:xfrm>
            <a:off x="838200" y="214205"/>
            <a:ext cx="10515600" cy="1325563"/>
          </a:xfrm>
        </p:spPr>
        <p:txBody>
          <a:bodyPr>
            <a:normAutofit/>
          </a:bodyPr>
          <a:lstStyle/>
          <a:p>
            <a:pPr algn="ctr"/>
            <a:r>
              <a:rPr lang="en-GB" sz="5400" b="1" dirty="0">
                <a:latin typeface="Century Gothic" panose="020B0502020202020204" pitchFamily="34" charset="0"/>
              </a:rPr>
              <a:t>Preparing for School</a:t>
            </a:r>
          </a:p>
        </p:txBody>
      </p:sp>
      <p:pic>
        <p:nvPicPr>
          <p:cNvPr id="4" name="Picture 3">
            <a:extLst>
              <a:ext uri="{FF2B5EF4-FFF2-40B4-BE49-F238E27FC236}">
                <a16:creationId xmlns:a16="http://schemas.microsoft.com/office/drawing/2014/main" id="{6D709358-4D8E-4F06-9D5E-5792EE127311}"/>
              </a:ext>
            </a:extLst>
          </p:cNvPr>
          <p:cNvPicPr>
            <a:picLocks noChangeAspect="1"/>
          </p:cNvPicPr>
          <p:nvPr/>
        </p:nvPicPr>
        <p:blipFill>
          <a:blip r:embed="rId2"/>
          <a:stretch>
            <a:fillRect/>
          </a:stretch>
        </p:blipFill>
        <p:spPr>
          <a:xfrm>
            <a:off x="1590675" y="1690688"/>
            <a:ext cx="9258300" cy="4610100"/>
          </a:xfrm>
          <a:prstGeom prst="rect">
            <a:avLst/>
          </a:prstGeom>
        </p:spPr>
      </p:pic>
    </p:spTree>
    <p:extLst>
      <p:ext uri="{BB962C8B-B14F-4D97-AF65-F5344CB8AC3E}">
        <p14:creationId xmlns:p14="http://schemas.microsoft.com/office/powerpoint/2010/main" val="3403593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B3F60-A7E2-4759-A67C-BC5A94B8C85B}"/>
              </a:ext>
            </a:extLst>
          </p:cNvPr>
          <p:cNvSpPr>
            <a:spLocks noGrp="1"/>
          </p:cNvSpPr>
          <p:nvPr>
            <p:ph type="title"/>
          </p:nvPr>
        </p:nvSpPr>
        <p:spPr>
          <a:xfrm>
            <a:off x="838200" y="112712"/>
            <a:ext cx="10515600" cy="1325563"/>
          </a:xfrm>
        </p:spPr>
        <p:txBody>
          <a:bodyPr>
            <a:normAutofit/>
          </a:bodyPr>
          <a:lstStyle/>
          <a:p>
            <a:pPr algn="ctr"/>
            <a:r>
              <a:rPr lang="en-GB" sz="5400" b="1" dirty="0">
                <a:latin typeface="Century Gothic" panose="020B0502020202020204" pitchFamily="34" charset="0"/>
              </a:rPr>
              <a:t>Uniform</a:t>
            </a:r>
          </a:p>
        </p:txBody>
      </p:sp>
      <p:pic>
        <p:nvPicPr>
          <p:cNvPr id="2052" name="Picture 4">
            <a:extLst>
              <a:ext uri="{FF2B5EF4-FFF2-40B4-BE49-F238E27FC236}">
                <a16:creationId xmlns:a16="http://schemas.microsoft.com/office/drawing/2014/main" id="{6789FDB6-D110-47B5-947F-BB65108FC9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5560" y="2024202"/>
            <a:ext cx="291903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ursery Tracksuit Bottoms">
            <a:extLst>
              <a:ext uri="{FF2B5EF4-FFF2-40B4-BE49-F238E27FC236}">
                <a16:creationId xmlns:a16="http://schemas.microsoft.com/office/drawing/2014/main" id="{9E99103D-7350-4C98-9131-A835A5E5B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4590" y="1898110"/>
            <a:ext cx="2825750" cy="282575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Book Bag">
            <a:extLst>
              <a:ext uri="{FF2B5EF4-FFF2-40B4-BE49-F238E27FC236}">
                <a16:creationId xmlns:a16="http://schemas.microsoft.com/office/drawing/2014/main" id="{EA975362-7B43-4FDC-9EE0-D8A08617AD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23291" y="2328286"/>
            <a:ext cx="1965397" cy="19653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Nursery Crewneck">
            <a:extLst>
              <a:ext uri="{FF2B5EF4-FFF2-40B4-BE49-F238E27FC236}">
                <a16:creationId xmlns:a16="http://schemas.microsoft.com/office/drawing/2014/main" id="{C2C4EF26-87AB-41C2-A9EB-FF4BFA9BD4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930" y="2024202"/>
            <a:ext cx="26670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857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0A573-8393-4D88-BAAB-69A80947AD70}"/>
              </a:ext>
            </a:extLst>
          </p:cNvPr>
          <p:cNvSpPr>
            <a:spLocks noGrp="1"/>
          </p:cNvSpPr>
          <p:nvPr>
            <p:ph type="title"/>
          </p:nvPr>
        </p:nvSpPr>
        <p:spPr>
          <a:xfrm>
            <a:off x="838200" y="185737"/>
            <a:ext cx="10515600" cy="1325563"/>
          </a:xfrm>
        </p:spPr>
        <p:txBody>
          <a:bodyPr>
            <a:normAutofit/>
          </a:bodyPr>
          <a:lstStyle/>
          <a:p>
            <a:pPr algn="ctr"/>
            <a:r>
              <a:rPr lang="en-GB" sz="5400" b="1" dirty="0">
                <a:latin typeface="Century Gothic" panose="020B0502020202020204" pitchFamily="34" charset="0"/>
              </a:rPr>
              <a:t>Uniform checklist</a:t>
            </a:r>
          </a:p>
        </p:txBody>
      </p:sp>
      <p:sp>
        <p:nvSpPr>
          <p:cNvPr id="3" name="Content Placeholder 2">
            <a:extLst>
              <a:ext uri="{FF2B5EF4-FFF2-40B4-BE49-F238E27FC236}">
                <a16:creationId xmlns:a16="http://schemas.microsoft.com/office/drawing/2014/main" id="{0E1ED0A6-8F19-43C6-8B70-3B0FDD85A6E2}"/>
              </a:ext>
            </a:extLst>
          </p:cNvPr>
          <p:cNvSpPr>
            <a:spLocks noGrp="1"/>
          </p:cNvSpPr>
          <p:nvPr>
            <p:ph idx="1"/>
          </p:nvPr>
        </p:nvSpPr>
        <p:spPr>
          <a:xfrm>
            <a:off x="838200" y="1344611"/>
            <a:ext cx="10515600" cy="4887513"/>
          </a:xfrm>
        </p:spPr>
        <p:txBody>
          <a:bodyPr>
            <a:normAutofit fontScale="85000" lnSpcReduction="20000"/>
          </a:bodyPr>
          <a:lstStyle/>
          <a:p>
            <a:pPr>
              <a:lnSpc>
                <a:spcPct val="110000"/>
              </a:lnSpc>
            </a:pPr>
            <a:r>
              <a:rPr lang="en-GB" sz="2400" dirty="0">
                <a:latin typeface="Century Gothic" panose="020B0502020202020204" pitchFamily="34" charset="0"/>
              </a:rPr>
              <a:t>Claret school sweatshirt with logo</a:t>
            </a:r>
          </a:p>
          <a:p>
            <a:pPr>
              <a:lnSpc>
                <a:spcPct val="110000"/>
              </a:lnSpc>
            </a:pPr>
            <a:r>
              <a:rPr lang="en-GB" sz="2400" dirty="0">
                <a:latin typeface="Century Gothic" panose="020B0502020202020204" pitchFamily="34" charset="0"/>
              </a:rPr>
              <a:t>Plain dark grey (charcoal) tracksuit bottoms</a:t>
            </a:r>
          </a:p>
          <a:p>
            <a:pPr>
              <a:lnSpc>
                <a:spcPct val="110000"/>
              </a:lnSpc>
            </a:pPr>
            <a:r>
              <a:rPr lang="en-GB" sz="2400" dirty="0">
                <a:latin typeface="Century Gothic" panose="020B0502020202020204" pitchFamily="34" charset="0"/>
              </a:rPr>
              <a:t>Plain white polo shirt</a:t>
            </a:r>
          </a:p>
          <a:p>
            <a:pPr>
              <a:lnSpc>
                <a:spcPct val="110000"/>
              </a:lnSpc>
            </a:pPr>
            <a:r>
              <a:rPr lang="en-GB" sz="2400" dirty="0">
                <a:latin typeface="Century Gothic" panose="020B0502020202020204" pitchFamily="34" charset="0"/>
              </a:rPr>
              <a:t>Plain white or grey socks</a:t>
            </a:r>
          </a:p>
          <a:p>
            <a:pPr>
              <a:lnSpc>
                <a:spcPct val="110000"/>
              </a:lnSpc>
            </a:pPr>
            <a:r>
              <a:rPr lang="en-GB" sz="2400" dirty="0">
                <a:latin typeface="Century Gothic" panose="020B0502020202020204" pitchFamily="34" charset="0"/>
              </a:rPr>
              <a:t>Black school shoes (not trainers)</a:t>
            </a:r>
          </a:p>
          <a:p>
            <a:pPr>
              <a:lnSpc>
                <a:spcPct val="110000"/>
              </a:lnSpc>
            </a:pPr>
            <a:r>
              <a:rPr lang="en-GB" sz="2400" dirty="0">
                <a:latin typeface="Century Gothic" panose="020B0502020202020204" pitchFamily="34" charset="0"/>
              </a:rPr>
              <a:t>CCS Book bag</a:t>
            </a:r>
          </a:p>
          <a:p>
            <a:pPr>
              <a:lnSpc>
                <a:spcPct val="110000"/>
              </a:lnSpc>
            </a:pPr>
            <a:r>
              <a:rPr lang="en-GB" sz="2400" dirty="0">
                <a:latin typeface="Century Gothic" panose="020B0502020202020204" pitchFamily="34" charset="0"/>
              </a:rPr>
              <a:t>Coat with a hood</a:t>
            </a:r>
          </a:p>
          <a:p>
            <a:pPr>
              <a:lnSpc>
                <a:spcPct val="110000"/>
              </a:lnSpc>
            </a:pPr>
            <a:r>
              <a:rPr lang="en-GB" sz="2400" dirty="0">
                <a:latin typeface="Century Gothic" panose="020B0502020202020204" pitchFamily="34" charset="0"/>
              </a:rPr>
              <a:t>Waterproofs (all in one puddle suit or jacket &amp; trousers)</a:t>
            </a:r>
          </a:p>
          <a:p>
            <a:pPr>
              <a:lnSpc>
                <a:spcPct val="110000"/>
              </a:lnSpc>
            </a:pPr>
            <a:r>
              <a:rPr lang="en-GB" sz="2400" dirty="0">
                <a:latin typeface="Century Gothic" panose="020B0502020202020204" pitchFamily="34" charset="0"/>
              </a:rPr>
              <a:t>Welly boots</a:t>
            </a:r>
          </a:p>
          <a:p>
            <a:pPr>
              <a:lnSpc>
                <a:spcPct val="110000"/>
              </a:lnSpc>
            </a:pPr>
            <a:r>
              <a:rPr lang="en-GB" sz="2400" dirty="0">
                <a:latin typeface="Century Gothic" panose="020B0502020202020204" pitchFamily="34" charset="0"/>
              </a:rPr>
              <a:t>Drawstring bag with spare bottoms, underwear and socks</a:t>
            </a:r>
          </a:p>
          <a:p>
            <a:pPr>
              <a:lnSpc>
                <a:spcPct val="110000"/>
              </a:lnSpc>
            </a:pPr>
            <a:r>
              <a:rPr lang="en-GB" sz="2400" dirty="0">
                <a:latin typeface="Century Gothic" panose="020B0502020202020204" pitchFamily="34" charset="0"/>
              </a:rPr>
              <a:t>Long hair (shoulder length &amp; beyond) must be tied back using black, red, grey or white headbands and plain hair clips. No hard bands to be worn</a:t>
            </a:r>
          </a:p>
          <a:p>
            <a:pPr>
              <a:lnSpc>
                <a:spcPct val="110000"/>
              </a:lnSpc>
            </a:pPr>
            <a:endParaRPr lang="en-GB" sz="2000" dirty="0"/>
          </a:p>
        </p:txBody>
      </p:sp>
    </p:spTree>
    <p:extLst>
      <p:ext uri="{BB962C8B-B14F-4D97-AF65-F5344CB8AC3E}">
        <p14:creationId xmlns:p14="http://schemas.microsoft.com/office/powerpoint/2010/main" val="4103258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1B77E-0BC1-4262-B7E4-C899C37A0EEB}"/>
              </a:ext>
            </a:extLst>
          </p:cNvPr>
          <p:cNvSpPr>
            <a:spLocks noGrp="1"/>
          </p:cNvSpPr>
          <p:nvPr>
            <p:ph type="title"/>
          </p:nvPr>
        </p:nvSpPr>
        <p:spPr>
          <a:xfrm>
            <a:off x="838200" y="0"/>
            <a:ext cx="10515600" cy="1325563"/>
          </a:xfrm>
        </p:spPr>
        <p:txBody>
          <a:bodyPr>
            <a:normAutofit/>
          </a:bodyPr>
          <a:lstStyle/>
          <a:p>
            <a:pPr algn="ctr"/>
            <a:r>
              <a:rPr lang="en-GB" sz="5400" b="1" dirty="0">
                <a:latin typeface="Century Gothic" panose="020B0502020202020204" pitchFamily="34" charset="0"/>
              </a:rPr>
              <a:t>The school day</a:t>
            </a:r>
          </a:p>
        </p:txBody>
      </p:sp>
      <p:pic>
        <p:nvPicPr>
          <p:cNvPr id="4" name="Picture 3">
            <a:extLst>
              <a:ext uri="{FF2B5EF4-FFF2-40B4-BE49-F238E27FC236}">
                <a16:creationId xmlns:a16="http://schemas.microsoft.com/office/drawing/2014/main" id="{7EDDCAD6-4097-4492-9664-C36710585A05}"/>
              </a:ext>
            </a:extLst>
          </p:cNvPr>
          <p:cNvPicPr>
            <a:picLocks noChangeAspect="1"/>
          </p:cNvPicPr>
          <p:nvPr/>
        </p:nvPicPr>
        <p:blipFill>
          <a:blip r:embed="rId2"/>
          <a:stretch>
            <a:fillRect/>
          </a:stretch>
        </p:blipFill>
        <p:spPr>
          <a:xfrm>
            <a:off x="8598208" y="3130171"/>
            <a:ext cx="2495550" cy="2533650"/>
          </a:xfrm>
          <a:prstGeom prst="rect">
            <a:avLst/>
          </a:prstGeom>
        </p:spPr>
      </p:pic>
      <p:sp>
        <p:nvSpPr>
          <p:cNvPr id="7" name="TextBox 6">
            <a:extLst>
              <a:ext uri="{FF2B5EF4-FFF2-40B4-BE49-F238E27FC236}">
                <a16:creationId xmlns:a16="http://schemas.microsoft.com/office/drawing/2014/main" id="{35982BB6-7ACF-489F-978A-058380117C47}"/>
              </a:ext>
            </a:extLst>
          </p:cNvPr>
          <p:cNvSpPr txBox="1"/>
          <p:nvPr/>
        </p:nvSpPr>
        <p:spPr>
          <a:xfrm>
            <a:off x="663236" y="1013625"/>
            <a:ext cx="10865528" cy="1631216"/>
          </a:xfrm>
          <a:prstGeom prst="rect">
            <a:avLst/>
          </a:prstGeom>
          <a:noFill/>
        </p:spPr>
        <p:txBody>
          <a:bodyPr wrap="square" rtlCol="0">
            <a:spAutoFit/>
          </a:bodyPr>
          <a:lstStyle/>
          <a:p>
            <a:r>
              <a:rPr lang="en-GB" sz="2000" b="1" u="sng" dirty="0">
                <a:latin typeface="Century Gothic" panose="020B0502020202020204" pitchFamily="34" charset="0"/>
              </a:rPr>
              <a:t>Timings:</a:t>
            </a:r>
          </a:p>
          <a:p>
            <a:pPr marL="342900" indent="-342900">
              <a:buFont typeface="Arial" panose="020B0604020202020204" pitchFamily="34" charset="0"/>
              <a:buChar char="•"/>
            </a:pPr>
            <a:r>
              <a:rPr lang="en-GB" sz="2000" dirty="0">
                <a:latin typeface="Century Gothic" panose="020B0502020202020204" pitchFamily="34" charset="0"/>
              </a:rPr>
              <a:t>Doors open at 8.50am (drop off at Nursery at rear garden gate)</a:t>
            </a:r>
          </a:p>
          <a:p>
            <a:pPr marL="342900" indent="-342900">
              <a:buFont typeface="Arial" panose="020B0604020202020204" pitchFamily="34" charset="0"/>
              <a:buChar char="•"/>
            </a:pPr>
            <a:r>
              <a:rPr lang="en-GB" sz="2000" dirty="0">
                <a:latin typeface="Century Gothic" panose="020B0502020202020204" pitchFamily="34" charset="0"/>
              </a:rPr>
              <a:t>End of morning session 12.00pm (pick up at main school entrance)</a:t>
            </a:r>
          </a:p>
          <a:p>
            <a:pPr marL="342900" indent="-342900">
              <a:buFont typeface="Arial" panose="020B0604020202020204" pitchFamily="34" charset="0"/>
              <a:buChar char="•"/>
            </a:pPr>
            <a:r>
              <a:rPr lang="en-GB" sz="2000" dirty="0">
                <a:latin typeface="Century Gothic" panose="020B0502020202020204" pitchFamily="34" charset="0"/>
              </a:rPr>
              <a:t>Lunch club 12-1pm (pick up from main school entrance)</a:t>
            </a:r>
          </a:p>
          <a:p>
            <a:pPr marL="342900" indent="-342900">
              <a:buFont typeface="Arial" panose="020B0604020202020204" pitchFamily="34" charset="0"/>
              <a:buChar char="•"/>
            </a:pPr>
            <a:r>
              <a:rPr lang="en-GB" sz="2000" dirty="0">
                <a:latin typeface="Century Gothic" panose="020B0502020202020204" pitchFamily="34" charset="0"/>
              </a:rPr>
              <a:t>Extended hours finish time 3pm (pick up from main office foyer)</a:t>
            </a:r>
          </a:p>
        </p:txBody>
      </p:sp>
      <p:sp>
        <p:nvSpPr>
          <p:cNvPr id="8" name="TextBox 7">
            <a:extLst>
              <a:ext uri="{FF2B5EF4-FFF2-40B4-BE49-F238E27FC236}">
                <a16:creationId xmlns:a16="http://schemas.microsoft.com/office/drawing/2014/main" id="{1C4DE276-D035-4178-8ECC-06D2500695C5}"/>
              </a:ext>
            </a:extLst>
          </p:cNvPr>
          <p:cNvSpPr txBox="1"/>
          <p:nvPr/>
        </p:nvSpPr>
        <p:spPr>
          <a:xfrm>
            <a:off x="663235" y="3130171"/>
            <a:ext cx="9883437" cy="2862322"/>
          </a:xfrm>
          <a:prstGeom prst="rect">
            <a:avLst/>
          </a:prstGeom>
          <a:noFill/>
        </p:spPr>
        <p:txBody>
          <a:bodyPr wrap="square" rtlCol="0">
            <a:spAutoFit/>
          </a:bodyPr>
          <a:lstStyle/>
          <a:p>
            <a:r>
              <a:rPr lang="en-GB" sz="2000" b="1" u="sng" dirty="0">
                <a:latin typeface="Century Gothic" panose="020B0502020202020204" pitchFamily="34" charset="0"/>
              </a:rPr>
              <a:t>A typical morning session includes:</a:t>
            </a:r>
          </a:p>
          <a:p>
            <a:pPr marL="342900" indent="-342900">
              <a:buFont typeface="Arial" panose="020B0604020202020204" pitchFamily="34" charset="0"/>
              <a:buChar char="•"/>
            </a:pPr>
            <a:r>
              <a:rPr lang="en-GB" sz="2000" dirty="0">
                <a:latin typeface="Century Gothic" panose="020B0502020202020204" pitchFamily="34" charset="0"/>
              </a:rPr>
              <a:t>Registration</a:t>
            </a:r>
          </a:p>
          <a:p>
            <a:pPr marL="342900" indent="-342900">
              <a:buFont typeface="Arial" panose="020B0604020202020204" pitchFamily="34" charset="0"/>
              <a:buChar char="•"/>
            </a:pPr>
            <a:r>
              <a:rPr lang="en-GB" sz="2000" dirty="0">
                <a:latin typeface="Century Gothic" panose="020B0502020202020204" pitchFamily="34" charset="0"/>
              </a:rPr>
              <a:t>Busy fingers activities </a:t>
            </a:r>
          </a:p>
          <a:p>
            <a:pPr marL="342900" indent="-342900">
              <a:buFont typeface="Arial" panose="020B0604020202020204" pitchFamily="34" charset="0"/>
              <a:buChar char="•"/>
            </a:pPr>
            <a:r>
              <a:rPr lang="en-GB" sz="2000" dirty="0">
                <a:latin typeface="Century Gothic" panose="020B0502020202020204" pitchFamily="34" charset="0"/>
              </a:rPr>
              <a:t>A mixture of small group &amp; whole class teaching</a:t>
            </a:r>
          </a:p>
          <a:p>
            <a:pPr marL="342900" indent="-342900">
              <a:buFont typeface="Arial" panose="020B0604020202020204" pitchFamily="34" charset="0"/>
              <a:buChar char="•"/>
            </a:pPr>
            <a:r>
              <a:rPr lang="en-GB" sz="2000" dirty="0">
                <a:latin typeface="Century Gothic" panose="020B0502020202020204" pitchFamily="34" charset="0"/>
              </a:rPr>
              <a:t>Indoor &amp; outdoor free-flow child-initiated play</a:t>
            </a:r>
          </a:p>
          <a:p>
            <a:pPr marL="342900" indent="-342900">
              <a:buFont typeface="Arial" panose="020B0604020202020204" pitchFamily="34" charset="0"/>
              <a:buChar char="•"/>
            </a:pPr>
            <a:r>
              <a:rPr lang="en-GB" sz="2000" dirty="0">
                <a:latin typeface="Century Gothic" panose="020B0502020202020204" pitchFamily="34" charset="0"/>
              </a:rPr>
              <a:t>Snack time</a:t>
            </a:r>
          </a:p>
          <a:p>
            <a:pPr marL="342900" indent="-342900">
              <a:buFont typeface="Arial" panose="020B0604020202020204" pitchFamily="34" charset="0"/>
              <a:buChar char="•"/>
            </a:pPr>
            <a:r>
              <a:rPr lang="en-GB" sz="2000" dirty="0">
                <a:latin typeface="Century Gothic" panose="020B0502020202020204" pitchFamily="34" charset="0"/>
              </a:rPr>
              <a:t>Storytime</a:t>
            </a:r>
          </a:p>
          <a:p>
            <a:endParaRPr lang="en-GB" sz="2000" dirty="0">
              <a:latin typeface="Century Gothic" panose="020B0502020202020204" pitchFamily="34" charset="0"/>
            </a:endParaRPr>
          </a:p>
          <a:p>
            <a:r>
              <a:rPr lang="en-GB" sz="2000" dirty="0">
                <a:latin typeface="Century Gothic" panose="020B0502020202020204" pitchFamily="34" charset="0"/>
              </a:rPr>
              <a:t>Other things added throughout the week include PE &amp; library visit</a:t>
            </a:r>
          </a:p>
        </p:txBody>
      </p:sp>
    </p:spTree>
    <p:extLst>
      <p:ext uri="{BB962C8B-B14F-4D97-AF65-F5344CB8AC3E}">
        <p14:creationId xmlns:p14="http://schemas.microsoft.com/office/powerpoint/2010/main" val="73310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949EC-F128-4A6F-853C-C46D9EDEFDD2}"/>
              </a:ext>
            </a:extLst>
          </p:cNvPr>
          <p:cNvSpPr>
            <a:spLocks noGrp="1"/>
          </p:cNvSpPr>
          <p:nvPr>
            <p:ph type="title"/>
          </p:nvPr>
        </p:nvSpPr>
        <p:spPr>
          <a:xfrm>
            <a:off x="838200" y="-97764"/>
            <a:ext cx="10515600" cy="1325563"/>
          </a:xfrm>
        </p:spPr>
        <p:txBody>
          <a:bodyPr>
            <a:normAutofit/>
          </a:bodyPr>
          <a:lstStyle/>
          <a:p>
            <a:pPr algn="ctr"/>
            <a:r>
              <a:rPr lang="en-GB" sz="5400" b="1" dirty="0">
                <a:latin typeface="Century Gothic" panose="020B0502020202020204" pitchFamily="34" charset="0"/>
              </a:rPr>
              <a:t>Food &amp; drink in school</a:t>
            </a:r>
          </a:p>
        </p:txBody>
      </p:sp>
      <p:sp>
        <p:nvSpPr>
          <p:cNvPr id="6" name="TextBox 5">
            <a:extLst>
              <a:ext uri="{FF2B5EF4-FFF2-40B4-BE49-F238E27FC236}">
                <a16:creationId xmlns:a16="http://schemas.microsoft.com/office/drawing/2014/main" id="{8BE24D08-57D7-484B-A6FF-8F1AC4BE6E9E}"/>
              </a:ext>
            </a:extLst>
          </p:cNvPr>
          <p:cNvSpPr txBox="1"/>
          <p:nvPr/>
        </p:nvSpPr>
        <p:spPr>
          <a:xfrm>
            <a:off x="618477" y="1103507"/>
            <a:ext cx="10955044" cy="1631216"/>
          </a:xfrm>
          <a:prstGeom prst="rect">
            <a:avLst/>
          </a:prstGeom>
          <a:noFill/>
        </p:spPr>
        <p:txBody>
          <a:bodyPr wrap="square" rtlCol="0">
            <a:spAutoFit/>
          </a:bodyPr>
          <a:lstStyle/>
          <a:p>
            <a:r>
              <a:rPr lang="en-GB" sz="2000" b="1" u="sng" dirty="0">
                <a:latin typeface="Century Gothic" panose="020B0502020202020204" pitchFamily="34" charset="0"/>
              </a:rPr>
              <a:t>Mid-morning </a:t>
            </a:r>
            <a:r>
              <a:rPr lang="en-GB" sz="2000" b="1" u="sng" dirty="0" err="1">
                <a:latin typeface="Century Gothic" panose="020B0502020202020204" pitchFamily="34" charset="0"/>
              </a:rPr>
              <a:t>snacktime</a:t>
            </a:r>
            <a:endParaRPr lang="en-GB" sz="2000" b="1" u="sng" dirty="0">
              <a:latin typeface="Century Gothic" panose="020B0502020202020204" pitchFamily="34" charset="0"/>
            </a:endParaRPr>
          </a:p>
          <a:p>
            <a:pPr marL="342900" indent="-342900">
              <a:buFont typeface="Arial" panose="020B0604020202020204" pitchFamily="34" charset="0"/>
              <a:buChar char="•"/>
            </a:pPr>
            <a:r>
              <a:rPr lang="en-GB" sz="2000" dirty="0">
                <a:latin typeface="Century Gothic" panose="020B0502020202020204" pitchFamily="34" charset="0"/>
              </a:rPr>
              <a:t>We participate in the government initiative to encourage children to eat more fruit and vegetables</a:t>
            </a:r>
          </a:p>
          <a:p>
            <a:pPr marL="342900" indent="-342900">
              <a:buFont typeface="Arial" panose="020B0604020202020204" pitchFamily="34" charset="0"/>
              <a:buChar char="•"/>
            </a:pPr>
            <a:r>
              <a:rPr lang="en-GB" sz="2000" dirty="0">
                <a:latin typeface="Century Gothic" panose="020B0502020202020204" pitchFamily="34" charset="0"/>
              </a:rPr>
              <a:t>Each morning, your child will be offered a piece of raw fruit or vegetable</a:t>
            </a:r>
          </a:p>
          <a:p>
            <a:pPr marL="342900" indent="-342900">
              <a:buFont typeface="Arial" panose="020B0604020202020204" pitchFamily="34" charset="0"/>
              <a:buChar char="•"/>
            </a:pPr>
            <a:r>
              <a:rPr lang="en-GB" sz="2000" dirty="0">
                <a:latin typeface="Century Gothic" panose="020B0502020202020204" pitchFamily="34" charset="0"/>
              </a:rPr>
              <a:t>Water is offered as a drink</a:t>
            </a:r>
          </a:p>
        </p:txBody>
      </p:sp>
      <p:sp>
        <p:nvSpPr>
          <p:cNvPr id="7" name="TextBox 6">
            <a:extLst>
              <a:ext uri="{FF2B5EF4-FFF2-40B4-BE49-F238E27FC236}">
                <a16:creationId xmlns:a16="http://schemas.microsoft.com/office/drawing/2014/main" id="{B45F807F-316A-4B3A-97F4-59667C46C2DA}"/>
              </a:ext>
            </a:extLst>
          </p:cNvPr>
          <p:cNvSpPr txBox="1"/>
          <p:nvPr/>
        </p:nvSpPr>
        <p:spPr>
          <a:xfrm>
            <a:off x="618477" y="2825896"/>
            <a:ext cx="10515599" cy="3477875"/>
          </a:xfrm>
          <a:prstGeom prst="rect">
            <a:avLst/>
          </a:prstGeom>
          <a:noFill/>
        </p:spPr>
        <p:txBody>
          <a:bodyPr wrap="square" rtlCol="0">
            <a:spAutoFit/>
          </a:bodyPr>
          <a:lstStyle/>
          <a:p>
            <a:r>
              <a:rPr lang="en-GB" sz="2000" b="1" u="sng" dirty="0">
                <a:latin typeface="Century Gothic" panose="020B0502020202020204" pitchFamily="34" charset="0"/>
              </a:rPr>
              <a:t>Lunch Club</a:t>
            </a:r>
          </a:p>
          <a:p>
            <a:pPr marL="342900" indent="-342900">
              <a:buFont typeface="Arial" panose="020B0604020202020204" pitchFamily="34" charset="0"/>
              <a:buChar char="•"/>
            </a:pPr>
            <a:r>
              <a:rPr lang="en-GB" sz="2000" dirty="0">
                <a:latin typeface="Century Gothic" panose="020B0502020202020204" pitchFamily="34" charset="0"/>
              </a:rPr>
              <a:t>Children should bring lunch to school in a clearly named, sealed lunch box</a:t>
            </a:r>
          </a:p>
          <a:p>
            <a:pPr marL="342900" indent="-342900">
              <a:buFont typeface="Arial" panose="020B0604020202020204" pitchFamily="34" charset="0"/>
              <a:buChar char="•"/>
            </a:pPr>
            <a:r>
              <a:rPr lang="en-GB" sz="2000" dirty="0">
                <a:latin typeface="Century Gothic" panose="020B0502020202020204" pitchFamily="34" charset="0"/>
              </a:rPr>
              <a:t>Water bottles should also be clearly named</a:t>
            </a:r>
          </a:p>
          <a:p>
            <a:pPr marL="342900" indent="-342900">
              <a:buFont typeface="Arial" panose="020B0604020202020204" pitchFamily="34" charset="0"/>
              <a:buChar char="•"/>
            </a:pPr>
            <a:r>
              <a:rPr lang="en-GB" sz="2000" dirty="0">
                <a:latin typeface="Century Gothic" panose="020B0502020202020204" pitchFamily="34" charset="0"/>
              </a:rPr>
              <a:t>Lunch boxes and water bottles are placed on the lunch trolley in the nursery cloakroom when arriving for school</a:t>
            </a:r>
          </a:p>
          <a:p>
            <a:pPr marL="342900" indent="-342900">
              <a:buFont typeface="Arial" panose="020B0604020202020204" pitchFamily="34" charset="0"/>
              <a:buChar char="•"/>
            </a:pPr>
            <a:r>
              <a:rPr lang="en-GB" sz="2000" dirty="0">
                <a:latin typeface="Century Gothic" panose="020B0502020202020204" pitchFamily="34" charset="0"/>
              </a:rPr>
              <a:t>We would encourage you to provide a healthy, balanced lunch in support of our healthy eating policy</a:t>
            </a:r>
          </a:p>
          <a:p>
            <a:pPr marL="342900" indent="-342900">
              <a:buFont typeface="Arial" panose="020B0604020202020204" pitchFamily="34" charset="0"/>
              <a:buChar char="•"/>
            </a:pPr>
            <a:r>
              <a:rPr lang="en-GB" sz="2000" dirty="0">
                <a:latin typeface="Century Gothic" panose="020B0502020202020204" pitchFamily="34" charset="0"/>
              </a:rPr>
              <a:t>No fizzy drinks, glass bottles, confectionary or sweets.  A chocolate coated biscuit or cake is permitted</a:t>
            </a:r>
          </a:p>
          <a:p>
            <a:pPr marL="342900" indent="-342900">
              <a:buFont typeface="Arial" panose="020B0604020202020204" pitchFamily="34" charset="0"/>
              <a:buChar char="•"/>
            </a:pPr>
            <a:r>
              <a:rPr lang="en-GB" sz="2000" dirty="0">
                <a:latin typeface="Century Gothic" panose="020B0502020202020204" pitchFamily="34" charset="0"/>
              </a:rPr>
              <a:t>Ensure that grapes are cut</a:t>
            </a:r>
          </a:p>
          <a:p>
            <a:pPr marL="342900" indent="-342900">
              <a:buFont typeface="Arial" panose="020B0604020202020204" pitchFamily="34" charset="0"/>
              <a:buChar char="•"/>
            </a:pPr>
            <a:r>
              <a:rPr lang="en-GB" sz="2000" b="1" dirty="0">
                <a:latin typeface="Century Gothic" panose="020B0502020202020204" pitchFamily="34" charset="0"/>
              </a:rPr>
              <a:t>WE DO NOT ALLOW ANY NUT-BASED PRODUCTS IN SCHOOL</a:t>
            </a:r>
          </a:p>
        </p:txBody>
      </p:sp>
      <p:pic>
        <p:nvPicPr>
          <p:cNvPr id="1026" name="Picture 2">
            <a:extLst>
              <a:ext uri="{FF2B5EF4-FFF2-40B4-BE49-F238E27FC236}">
                <a16:creationId xmlns:a16="http://schemas.microsoft.com/office/drawing/2014/main" id="{E1879CB7-AF4B-4CE1-BCBF-DD5B86E164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1464" y="5225480"/>
            <a:ext cx="1639408" cy="1632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611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4127AA42-BC16-477F-0B8B-E017DC6926AD}"/>
              </a:ext>
            </a:extLst>
          </p:cNvPr>
          <p:cNvPicPr>
            <a:picLocks noChangeAspect="1"/>
          </p:cNvPicPr>
          <p:nvPr/>
        </p:nvPicPr>
        <p:blipFill rotWithShape="1">
          <a:blip r:embed="rId2"/>
          <a:srcRect t="855" b="19373"/>
          <a:stretch/>
        </p:blipFill>
        <p:spPr>
          <a:xfrm>
            <a:off x="-1504" y="1282"/>
            <a:ext cx="12191980" cy="6856718"/>
          </a:xfrm>
          <a:prstGeom prst="rect">
            <a:avLst/>
          </a:prstGeom>
        </p:spPr>
      </p:pic>
    </p:spTree>
    <p:extLst>
      <p:ext uri="{BB962C8B-B14F-4D97-AF65-F5344CB8AC3E}">
        <p14:creationId xmlns:p14="http://schemas.microsoft.com/office/powerpoint/2010/main" val="2647074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61F8C-A0C4-474A-9F14-B6F2ECDED550}"/>
              </a:ext>
            </a:extLst>
          </p:cNvPr>
          <p:cNvSpPr>
            <a:spLocks noGrp="1"/>
          </p:cNvSpPr>
          <p:nvPr>
            <p:ph type="title"/>
          </p:nvPr>
        </p:nvSpPr>
        <p:spPr>
          <a:xfrm>
            <a:off x="838200" y="33336"/>
            <a:ext cx="10515600" cy="1325563"/>
          </a:xfrm>
        </p:spPr>
        <p:txBody>
          <a:bodyPr>
            <a:normAutofit/>
          </a:bodyPr>
          <a:lstStyle/>
          <a:p>
            <a:pPr algn="ctr"/>
            <a:r>
              <a:rPr lang="en-GB" sz="5400" b="1" dirty="0">
                <a:latin typeface="Century Gothic" panose="020B0502020202020204" pitchFamily="34" charset="0"/>
              </a:rPr>
              <a:t>Communication</a:t>
            </a:r>
          </a:p>
        </p:txBody>
      </p:sp>
      <p:sp>
        <p:nvSpPr>
          <p:cNvPr id="3" name="Content Placeholder 2">
            <a:extLst>
              <a:ext uri="{FF2B5EF4-FFF2-40B4-BE49-F238E27FC236}">
                <a16:creationId xmlns:a16="http://schemas.microsoft.com/office/drawing/2014/main" id="{1DD20DF7-4998-4606-910E-E6508447E9E3}"/>
              </a:ext>
            </a:extLst>
          </p:cNvPr>
          <p:cNvSpPr>
            <a:spLocks noGrp="1"/>
          </p:cNvSpPr>
          <p:nvPr>
            <p:ph idx="1"/>
          </p:nvPr>
        </p:nvSpPr>
        <p:spPr>
          <a:xfrm>
            <a:off x="470517" y="1358899"/>
            <a:ext cx="11207133" cy="5133975"/>
          </a:xfrm>
        </p:spPr>
        <p:txBody>
          <a:bodyPr>
            <a:normAutofit fontScale="70000" lnSpcReduction="20000"/>
          </a:bodyPr>
          <a:lstStyle/>
          <a:p>
            <a:pPr marL="0" indent="0" algn="ctr">
              <a:lnSpc>
                <a:spcPct val="120000"/>
              </a:lnSpc>
              <a:buNone/>
            </a:pPr>
            <a:r>
              <a:rPr lang="en-GB" dirty="0">
                <a:latin typeface="Century Gothic" panose="020B0502020202020204" pitchFamily="34" charset="0"/>
              </a:rPr>
              <a:t>Home school communication is very important, especially with young children</a:t>
            </a:r>
          </a:p>
          <a:p>
            <a:pPr marL="0" indent="0">
              <a:lnSpc>
                <a:spcPct val="120000"/>
              </a:lnSpc>
              <a:buNone/>
            </a:pPr>
            <a:r>
              <a:rPr lang="en-GB" b="1" u="sng" dirty="0">
                <a:latin typeface="Century Gothic" panose="020B0502020202020204" pitchFamily="34" charset="0"/>
              </a:rPr>
              <a:t>Contacting the school</a:t>
            </a:r>
          </a:p>
          <a:p>
            <a:pPr>
              <a:lnSpc>
                <a:spcPct val="120000"/>
              </a:lnSpc>
            </a:pPr>
            <a:r>
              <a:rPr lang="en-GB" dirty="0">
                <a:latin typeface="Century Gothic" panose="020B0502020202020204" pitchFamily="34" charset="0"/>
              </a:rPr>
              <a:t>If you need to contact the school you should phone: 01923 282647</a:t>
            </a:r>
          </a:p>
          <a:p>
            <a:pPr>
              <a:lnSpc>
                <a:spcPct val="120000"/>
              </a:lnSpc>
            </a:pPr>
            <a:r>
              <a:rPr lang="en-GB" dirty="0">
                <a:latin typeface="Century Gothic" panose="020B0502020202020204" pitchFamily="34" charset="0"/>
              </a:rPr>
              <a:t>The school office staff are available to take calls from 8.30am to 4.30pm</a:t>
            </a:r>
          </a:p>
          <a:p>
            <a:pPr>
              <a:lnSpc>
                <a:spcPct val="120000"/>
              </a:lnSpc>
            </a:pPr>
            <a:r>
              <a:rPr lang="en-GB" dirty="0">
                <a:latin typeface="Century Gothic" panose="020B0502020202020204" pitchFamily="34" charset="0"/>
              </a:rPr>
              <a:t>You can also email the school at: </a:t>
            </a:r>
            <a:r>
              <a:rPr lang="en-GB" dirty="0">
                <a:latin typeface="Century Gothic" panose="020B0502020202020204" pitchFamily="34" charset="0"/>
                <a:hlinkClick r:id="rId2"/>
              </a:rPr>
              <a:t>admin@christchurchschool.herts.sch.uk</a:t>
            </a:r>
            <a:endParaRPr lang="en-GB" dirty="0">
              <a:latin typeface="Century Gothic" panose="020B0502020202020204" pitchFamily="34" charset="0"/>
            </a:endParaRPr>
          </a:p>
          <a:p>
            <a:pPr marL="0" indent="0">
              <a:lnSpc>
                <a:spcPct val="120000"/>
              </a:lnSpc>
              <a:buNone/>
            </a:pPr>
            <a:endParaRPr lang="en-GB" dirty="0">
              <a:latin typeface="Century Gothic" panose="020B0502020202020204" pitchFamily="34" charset="0"/>
            </a:endParaRPr>
          </a:p>
          <a:p>
            <a:pPr marL="0" indent="0">
              <a:lnSpc>
                <a:spcPct val="120000"/>
              </a:lnSpc>
              <a:buNone/>
            </a:pPr>
            <a:r>
              <a:rPr lang="en-GB" b="1" u="sng" dirty="0">
                <a:latin typeface="Century Gothic" panose="020B0502020202020204" pitchFamily="34" charset="0"/>
              </a:rPr>
              <a:t>Contacting Mrs Smith</a:t>
            </a:r>
          </a:p>
          <a:p>
            <a:pPr>
              <a:lnSpc>
                <a:spcPct val="120000"/>
              </a:lnSpc>
            </a:pPr>
            <a:r>
              <a:rPr lang="en-GB" dirty="0">
                <a:latin typeface="Century Gothic" panose="020B0502020202020204" pitchFamily="34" charset="0"/>
              </a:rPr>
              <a:t>It is not possible for Mrs Smith to answer individual phone calls during the school day.  For urgent matters, please speak to the school office who will be able to help you or pass on a message</a:t>
            </a:r>
          </a:p>
          <a:p>
            <a:pPr>
              <a:lnSpc>
                <a:spcPct val="120000"/>
              </a:lnSpc>
            </a:pPr>
            <a:r>
              <a:rPr lang="en-GB" dirty="0">
                <a:latin typeface="Century Gothic" panose="020B0502020202020204" pitchFamily="34" charset="0"/>
              </a:rPr>
              <a:t>If you need to talk to Mrs Smith, please arrange to see her at the end of the morning or if it is something brief (changes in collection routine for that day, an issue with your child that morning), then a quick word at drop off is permitted</a:t>
            </a:r>
          </a:p>
          <a:p>
            <a:pPr marL="0" indent="0">
              <a:lnSpc>
                <a:spcPct val="120000"/>
              </a:lnSpc>
              <a:buNone/>
            </a:pPr>
            <a:endParaRPr lang="en-GB" dirty="0"/>
          </a:p>
        </p:txBody>
      </p:sp>
    </p:spTree>
    <p:extLst>
      <p:ext uri="{BB962C8B-B14F-4D97-AF65-F5344CB8AC3E}">
        <p14:creationId xmlns:p14="http://schemas.microsoft.com/office/powerpoint/2010/main" val="342090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F0C89-6A24-4C54-B199-905A26BEE808}"/>
              </a:ext>
            </a:extLst>
          </p:cNvPr>
          <p:cNvSpPr>
            <a:spLocks noGrp="1"/>
          </p:cNvSpPr>
          <p:nvPr>
            <p:ph type="title"/>
          </p:nvPr>
        </p:nvSpPr>
        <p:spPr>
          <a:xfrm>
            <a:off x="838199" y="-5655"/>
            <a:ext cx="10515600" cy="1325563"/>
          </a:xfrm>
        </p:spPr>
        <p:txBody>
          <a:bodyPr>
            <a:normAutofit/>
          </a:bodyPr>
          <a:lstStyle/>
          <a:p>
            <a:pPr algn="ctr"/>
            <a:r>
              <a:rPr lang="en-GB" sz="5400" b="1" dirty="0">
                <a:latin typeface="Century Gothic" panose="020B0502020202020204" pitchFamily="34" charset="0"/>
              </a:rPr>
              <a:t>Autumn term</a:t>
            </a:r>
          </a:p>
        </p:txBody>
      </p:sp>
      <p:sp>
        <p:nvSpPr>
          <p:cNvPr id="3" name="Content Placeholder 2">
            <a:extLst>
              <a:ext uri="{FF2B5EF4-FFF2-40B4-BE49-F238E27FC236}">
                <a16:creationId xmlns:a16="http://schemas.microsoft.com/office/drawing/2014/main" id="{1E8A3C1A-A643-4A31-88C8-0B2AF4113F8D}"/>
              </a:ext>
            </a:extLst>
          </p:cNvPr>
          <p:cNvSpPr>
            <a:spLocks noGrp="1"/>
          </p:cNvSpPr>
          <p:nvPr>
            <p:ph idx="1"/>
          </p:nvPr>
        </p:nvSpPr>
        <p:spPr>
          <a:xfrm>
            <a:off x="441739" y="941877"/>
            <a:ext cx="11159231" cy="5216145"/>
          </a:xfrm>
        </p:spPr>
        <p:txBody>
          <a:bodyPr>
            <a:noAutofit/>
          </a:bodyPr>
          <a:lstStyle/>
          <a:p>
            <a:pPr marL="0" indent="0">
              <a:lnSpc>
                <a:spcPct val="100000"/>
              </a:lnSpc>
              <a:buNone/>
            </a:pPr>
            <a:r>
              <a:rPr lang="en-GB" sz="2000" b="1" u="sng" dirty="0">
                <a:latin typeface="Century Gothic" panose="020B0502020202020204" pitchFamily="34" charset="0"/>
              </a:rPr>
              <a:t>Nursery Stay &amp; Play</a:t>
            </a:r>
          </a:p>
          <a:p>
            <a:pPr marL="0" indent="0">
              <a:lnSpc>
                <a:spcPct val="100000"/>
              </a:lnSpc>
              <a:buNone/>
            </a:pPr>
            <a:r>
              <a:rPr lang="en-GB" sz="2000" dirty="0">
                <a:latin typeface="Century Gothic" panose="020B0502020202020204" pitchFamily="34" charset="0"/>
              </a:rPr>
              <a:t>Tuesday 5</a:t>
            </a:r>
            <a:r>
              <a:rPr lang="en-GB" sz="2000" baseline="30000" dirty="0">
                <a:latin typeface="Century Gothic" panose="020B0502020202020204" pitchFamily="34" charset="0"/>
              </a:rPr>
              <a:t>th</a:t>
            </a:r>
            <a:r>
              <a:rPr lang="en-GB" sz="2000" dirty="0">
                <a:latin typeface="Century Gothic" panose="020B0502020202020204" pitchFamily="34" charset="0"/>
              </a:rPr>
              <a:t> September: </a:t>
            </a:r>
          </a:p>
          <a:p>
            <a:pPr marL="0" indent="0">
              <a:lnSpc>
                <a:spcPct val="100000"/>
              </a:lnSpc>
              <a:buNone/>
            </a:pPr>
            <a:r>
              <a:rPr lang="en-GB" sz="2000" dirty="0">
                <a:latin typeface="Century Gothic" panose="020B0502020202020204" pitchFamily="34" charset="0"/>
              </a:rPr>
              <a:t>This will be an opportunity to meet staff &amp; explore the environment</a:t>
            </a:r>
          </a:p>
          <a:p>
            <a:pPr>
              <a:lnSpc>
                <a:spcPct val="100000"/>
              </a:lnSpc>
            </a:pPr>
            <a:r>
              <a:rPr lang="en-GB" sz="2000" dirty="0">
                <a:latin typeface="Century Gothic" panose="020B0502020202020204" pitchFamily="34" charset="0"/>
              </a:rPr>
              <a:t>We ask that no other siblings attend please (unless babe-in-arms)</a:t>
            </a:r>
          </a:p>
          <a:p>
            <a:pPr>
              <a:lnSpc>
                <a:spcPct val="100000"/>
              </a:lnSpc>
            </a:pPr>
            <a:r>
              <a:rPr lang="en-GB" sz="2000" dirty="0">
                <a:latin typeface="Century Gothic" panose="020B0502020202020204" pitchFamily="34" charset="0"/>
              </a:rPr>
              <a:t>Children can wear their own clothes for this session</a:t>
            </a:r>
          </a:p>
          <a:p>
            <a:pPr>
              <a:lnSpc>
                <a:spcPct val="100000"/>
              </a:lnSpc>
            </a:pPr>
            <a:r>
              <a:rPr lang="en-GB" sz="2000" dirty="0">
                <a:latin typeface="Century Gothic" panose="020B0502020202020204" pitchFamily="34" charset="0"/>
              </a:rPr>
              <a:t>Stay and play sessions will be done in small groups of 6 children. Individual timings for each child are on a covering letter in your admission pack</a:t>
            </a:r>
          </a:p>
          <a:p>
            <a:pPr marL="0" indent="0">
              <a:lnSpc>
                <a:spcPct val="100000"/>
              </a:lnSpc>
              <a:buNone/>
            </a:pPr>
            <a:endParaRPr lang="en-GB" sz="2000" dirty="0">
              <a:latin typeface="Century Gothic" panose="020B0502020202020204" pitchFamily="34" charset="0"/>
            </a:endParaRPr>
          </a:p>
          <a:p>
            <a:pPr marL="0" indent="0">
              <a:lnSpc>
                <a:spcPct val="100000"/>
              </a:lnSpc>
              <a:buNone/>
            </a:pPr>
            <a:r>
              <a:rPr lang="en-GB" sz="2000" b="1" u="sng" dirty="0">
                <a:latin typeface="Century Gothic" panose="020B0502020202020204" pitchFamily="34" charset="0"/>
              </a:rPr>
              <a:t>Start of term</a:t>
            </a:r>
          </a:p>
          <a:p>
            <a:pPr>
              <a:lnSpc>
                <a:spcPct val="100000"/>
              </a:lnSpc>
            </a:pPr>
            <a:r>
              <a:rPr lang="en-GB" sz="2000" dirty="0">
                <a:latin typeface="Century Gothic" panose="020B0502020202020204" pitchFamily="34" charset="0"/>
              </a:rPr>
              <a:t>We have a graduated start to the term so please refer to your child’s</a:t>
            </a:r>
          </a:p>
          <a:p>
            <a:pPr marL="0" indent="0">
              <a:lnSpc>
                <a:spcPct val="100000"/>
              </a:lnSpc>
              <a:buNone/>
            </a:pPr>
            <a:r>
              <a:rPr lang="en-GB" sz="2000" dirty="0">
                <a:latin typeface="Century Gothic" panose="020B0502020202020204" pitchFamily="34" charset="0"/>
              </a:rPr>
              <a:t>    start date on the covering letter in your admission pack – it will be</a:t>
            </a:r>
          </a:p>
          <a:p>
            <a:pPr marL="0" indent="0">
              <a:lnSpc>
                <a:spcPct val="100000"/>
              </a:lnSpc>
              <a:buNone/>
            </a:pPr>
            <a:r>
              <a:rPr lang="en-GB" sz="2000" dirty="0">
                <a:latin typeface="Century Gothic" panose="020B0502020202020204" pitchFamily="34" charset="0"/>
              </a:rPr>
              <a:t>    either Wednesday 6</a:t>
            </a:r>
            <a:r>
              <a:rPr lang="en-GB" sz="2000" baseline="30000" dirty="0">
                <a:latin typeface="Century Gothic" panose="020B0502020202020204" pitchFamily="34" charset="0"/>
              </a:rPr>
              <a:t>th</a:t>
            </a:r>
            <a:r>
              <a:rPr lang="en-GB" sz="2000" dirty="0">
                <a:latin typeface="Century Gothic" panose="020B0502020202020204" pitchFamily="34" charset="0"/>
              </a:rPr>
              <a:t> or Thursday 7</a:t>
            </a:r>
            <a:r>
              <a:rPr lang="en-GB" sz="2000" baseline="30000" dirty="0">
                <a:latin typeface="Century Gothic" panose="020B0502020202020204" pitchFamily="34" charset="0"/>
              </a:rPr>
              <a:t>th</a:t>
            </a:r>
            <a:r>
              <a:rPr lang="en-GB" sz="2000" dirty="0">
                <a:latin typeface="Century Gothic" panose="020B0502020202020204" pitchFamily="34" charset="0"/>
              </a:rPr>
              <a:t> September</a:t>
            </a:r>
          </a:p>
          <a:p>
            <a:pPr>
              <a:lnSpc>
                <a:spcPct val="100000"/>
              </a:lnSpc>
            </a:pPr>
            <a:r>
              <a:rPr lang="en-GB" sz="2000" dirty="0">
                <a:latin typeface="Century Gothic" panose="020B0502020202020204" pitchFamily="34" charset="0"/>
              </a:rPr>
              <a:t>Those who have booked for 30 hours Nursery Extended Hours will start</a:t>
            </a:r>
          </a:p>
          <a:p>
            <a:pPr marL="0" indent="0">
              <a:lnSpc>
                <a:spcPct val="100000"/>
              </a:lnSpc>
              <a:buNone/>
            </a:pPr>
            <a:r>
              <a:rPr lang="en-GB" sz="2000" dirty="0">
                <a:latin typeface="Century Gothic" panose="020B0502020202020204" pitchFamily="34" charset="0"/>
              </a:rPr>
              <a:t>   on the 6</a:t>
            </a:r>
            <a:r>
              <a:rPr lang="en-GB" sz="2000" baseline="30000" dirty="0">
                <a:latin typeface="Century Gothic" panose="020B0502020202020204" pitchFamily="34" charset="0"/>
              </a:rPr>
              <a:t>th</a:t>
            </a:r>
            <a:r>
              <a:rPr lang="en-GB" sz="2000" dirty="0">
                <a:latin typeface="Century Gothic" panose="020B0502020202020204" pitchFamily="34" charset="0"/>
              </a:rPr>
              <a:t> September</a:t>
            </a:r>
          </a:p>
          <a:p>
            <a:pPr marL="0" indent="0">
              <a:lnSpc>
                <a:spcPct val="100000"/>
              </a:lnSpc>
              <a:buNone/>
            </a:pPr>
            <a:endParaRPr lang="en-GB" sz="2000" i="1" dirty="0">
              <a:latin typeface="Century Gothic" panose="020B0502020202020204" pitchFamily="34" charset="0"/>
            </a:endParaRPr>
          </a:p>
        </p:txBody>
      </p:sp>
      <p:pic>
        <p:nvPicPr>
          <p:cNvPr id="2058" name="Picture 10" descr="Image result for autumn term calendar image cartoon">
            <a:extLst>
              <a:ext uri="{FF2B5EF4-FFF2-40B4-BE49-F238E27FC236}">
                <a16:creationId xmlns:a16="http://schemas.microsoft.com/office/drawing/2014/main" id="{9EBF7337-9E4E-4B3D-AFC0-E47CA9F3B9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5896" y="5220070"/>
            <a:ext cx="2646382" cy="1503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9486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345AE-348B-4638-A370-10E1851A3527}"/>
              </a:ext>
            </a:extLst>
          </p:cNvPr>
          <p:cNvSpPr>
            <a:spLocks noGrp="1"/>
          </p:cNvSpPr>
          <p:nvPr>
            <p:ph type="title"/>
          </p:nvPr>
        </p:nvSpPr>
        <p:spPr/>
        <p:txBody>
          <a:bodyPr>
            <a:normAutofit/>
          </a:bodyPr>
          <a:lstStyle/>
          <a:p>
            <a:pPr algn="ctr"/>
            <a:r>
              <a:rPr lang="en-GB" sz="5400" b="1" dirty="0">
                <a:latin typeface="Century Gothic" panose="020B0502020202020204" pitchFamily="34" charset="0"/>
              </a:rPr>
              <a:t>Our top tips</a:t>
            </a:r>
          </a:p>
        </p:txBody>
      </p:sp>
      <p:sp>
        <p:nvSpPr>
          <p:cNvPr id="3" name="Content Placeholder 2">
            <a:extLst>
              <a:ext uri="{FF2B5EF4-FFF2-40B4-BE49-F238E27FC236}">
                <a16:creationId xmlns:a16="http://schemas.microsoft.com/office/drawing/2014/main" id="{461FBE80-743A-47FC-94FB-B7DE3ADA438F}"/>
              </a:ext>
            </a:extLst>
          </p:cNvPr>
          <p:cNvSpPr>
            <a:spLocks noGrp="1"/>
          </p:cNvSpPr>
          <p:nvPr>
            <p:ph idx="1"/>
          </p:nvPr>
        </p:nvSpPr>
        <p:spPr>
          <a:xfrm>
            <a:off x="838200" y="1619667"/>
            <a:ext cx="10515600" cy="4351338"/>
          </a:xfrm>
        </p:spPr>
        <p:txBody>
          <a:bodyPr>
            <a:normAutofit/>
          </a:bodyPr>
          <a:lstStyle/>
          <a:p>
            <a:pPr>
              <a:lnSpc>
                <a:spcPct val="100000"/>
              </a:lnSpc>
            </a:pPr>
            <a:r>
              <a:rPr lang="en-GB" sz="2000" dirty="0">
                <a:latin typeface="Century Gothic" panose="020B0502020202020204" pitchFamily="34" charset="0"/>
              </a:rPr>
              <a:t>Name EVERYTHING in permanent marker with your child’s name &amp; class.  Biro washes off very quickly. Alternatively, the iron-on labels purchased online are great</a:t>
            </a:r>
          </a:p>
          <a:p>
            <a:pPr>
              <a:lnSpc>
                <a:spcPct val="100000"/>
              </a:lnSpc>
            </a:pPr>
            <a:r>
              <a:rPr lang="en-GB" sz="2000" dirty="0">
                <a:latin typeface="Century Gothic" panose="020B0502020202020204" pitchFamily="34" charset="0"/>
              </a:rPr>
              <a:t>Check that your child’s winter coat has a zip that is easy to do up. Practise putting on and doing up coats – it is really helpful as it develops children’s sense of independence</a:t>
            </a:r>
          </a:p>
          <a:p>
            <a:pPr>
              <a:lnSpc>
                <a:spcPct val="100000"/>
              </a:lnSpc>
            </a:pPr>
            <a:r>
              <a:rPr lang="en-GB" sz="2000" dirty="0">
                <a:latin typeface="Century Gothic" panose="020B0502020202020204" pitchFamily="34" charset="0"/>
              </a:rPr>
              <a:t>When buying school shoes, please choose ones with a Velcro strap (no shoelaces or buckles)</a:t>
            </a:r>
          </a:p>
          <a:p>
            <a:pPr marL="0" indent="0">
              <a:lnSpc>
                <a:spcPct val="100000"/>
              </a:lnSpc>
              <a:buNone/>
            </a:pPr>
            <a:endParaRPr lang="en-GB" sz="2400" dirty="0"/>
          </a:p>
        </p:txBody>
      </p:sp>
      <p:pic>
        <p:nvPicPr>
          <p:cNvPr id="3074" name="Picture 2" descr="Image result for top tips cartoon image">
            <a:extLst>
              <a:ext uri="{FF2B5EF4-FFF2-40B4-BE49-F238E27FC236}">
                <a16:creationId xmlns:a16="http://schemas.microsoft.com/office/drawing/2014/main" id="{A75CCAEA-98BE-41BA-ABFF-2CFAB0FD21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9094" y="4105275"/>
            <a:ext cx="3833812"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252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E9DF6-F1BA-42A4-BC28-7E6643F14A44}"/>
              </a:ext>
            </a:extLst>
          </p:cNvPr>
          <p:cNvSpPr>
            <a:spLocks noGrp="1"/>
          </p:cNvSpPr>
          <p:nvPr>
            <p:ph type="title"/>
          </p:nvPr>
        </p:nvSpPr>
        <p:spPr>
          <a:xfrm>
            <a:off x="276687" y="10013"/>
            <a:ext cx="11638625" cy="1325563"/>
          </a:xfrm>
        </p:spPr>
        <p:txBody>
          <a:bodyPr>
            <a:noAutofit/>
          </a:bodyPr>
          <a:lstStyle/>
          <a:p>
            <a:pPr algn="ctr"/>
            <a:r>
              <a:rPr lang="en-GB" sz="5400" b="1" dirty="0">
                <a:latin typeface="Century Gothic" panose="020B0502020202020204" pitchFamily="34" charset="0"/>
              </a:rPr>
              <a:t>Other things you can do to help…</a:t>
            </a:r>
          </a:p>
        </p:txBody>
      </p:sp>
      <p:sp>
        <p:nvSpPr>
          <p:cNvPr id="3" name="Content Placeholder 2">
            <a:extLst>
              <a:ext uri="{FF2B5EF4-FFF2-40B4-BE49-F238E27FC236}">
                <a16:creationId xmlns:a16="http://schemas.microsoft.com/office/drawing/2014/main" id="{B3099F6D-BB3B-4ECC-8449-1593023B7A07}"/>
              </a:ext>
            </a:extLst>
          </p:cNvPr>
          <p:cNvSpPr>
            <a:spLocks noGrp="1"/>
          </p:cNvSpPr>
          <p:nvPr>
            <p:ph idx="1"/>
          </p:nvPr>
        </p:nvSpPr>
        <p:spPr>
          <a:xfrm>
            <a:off x="838199" y="1193536"/>
            <a:ext cx="10515600" cy="4718990"/>
          </a:xfrm>
        </p:spPr>
        <p:txBody>
          <a:bodyPr>
            <a:normAutofit fontScale="25000" lnSpcReduction="20000"/>
          </a:bodyPr>
          <a:lstStyle/>
          <a:p>
            <a:pPr>
              <a:lnSpc>
                <a:spcPct val="110000"/>
              </a:lnSpc>
            </a:pPr>
            <a:r>
              <a:rPr lang="en-US" altLang="en-US" sz="8000" dirty="0">
                <a:latin typeface="Century Gothic" panose="020B0502020202020204" pitchFamily="34" charset="0"/>
              </a:rPr>
              <a:t>Each child is individual and some take more time to settle than others. It is important to understand that your child needs to feel safe with us and trust us before their learning journey can begin. Your support with this cannot be underestimated</a:t>
            </a:r>
          </a:p>
          <a:p>
            <a:pPr marL="0" indent="0">
              <a:lnSpc>
                <a:spcPct val="110000"/>
              </a:lnSpc>
              <a:buNone/>
            </a:pPr>
            <a:endParaRPr lang="en-US" altLang="en-US" sz="8000" dirty="0">
              <a:latin typeface="Century Gothic" panose="020B0502020202020204" pitchFamily="34" charset="0"/>
            </a:endParaRPr>
          </a:p>
          <a:p>
            <a:pPr eaLnBrk="1" hangingPunct="1">
              <a:lnSpc>
                <a:spcPct val="110000"/>
              </a:lnSpc>
              <a:spcBef>
                <a:spcPct val="0"/>
              </a:spcBef>
              <a:buClrTx/>
              <a:buFont typeface="Arial" panose="020B0604020202020204" pitchFamily="34" charset="0"/>
              <a:buChar char="•"/>
            </a:pPr>
            <a:r>
              <a:rPr lang="en-US" altLang="en-US" sz="8000" dirty="0">
                <a:solidFill>
                  <a:schemeClr val="tx1"/>
                </a:solidFill>
                <a:latin typeface="Century Gothic" panose="020B0502020202020204" pitchFamily="34" charset="0"/>
              </a:rPr>
              <a:t>Ensure your child is getting enough sleep each night and that they come to school having eaten a good breakfast</a:t>
            </a:r>
          </a:p>
          <a:p>
            <a:pPr marL="0" indent="0" eaLnBrk="1" hangingPunct="1">
              <a:lnSpc>
                <a:spcPct val="110000"/>
              </a:lnSpc>
              <a:spcBef>
                <a:spcPct val="0"/>
              </a:spcBef>
              <a:buClrTx/>
              <a:buNone/>
            </a:pPr>
            <a:endParaRPr lang="en-US" altLang="en-US" sz="8000" dirty="0">
              <a:solidFill>
                <a:schemeClr val="tx1"/>
              </a:solidFill>
              <a:latin typeface="Century Gothic" panose="020B0502020202020204" pitchFamily="34" charset="0"/>
            </a:endParaRPr>
          </a:p>
          <a:p>
            <a:pPr eaLnBrk="1" hangingPunct="1">
              <a:lnSpc>
                <a:spcPct val="110000"/>
              </a:lnSpc>
              <a:spcBef>
                <a:spcPct val="0"/>
              </a:spcBef>
              <a:buClrTx/>
              <a:buFont typeface="Arial" panose="020B0604020202020204" pitchFamily="34" charset="0"/>
              <a:buChar char="•"/>
            </a:pPr>
            <a:r>
              <a:rPr lang="en-US" altLang="en-US" sz="8000" dirty="0">
                <a:solidFill>
                  <a:schemeClr val="tx1"/>
                </a:solidFill>
                <a:latin typeface="Century Gothic" panose="020B0502020202020204" pitchFamily="34" charset="0"/>
              </a:rPr>
              <a:t>Try to get them to school in plenty of time. If you feel even just a little bit stressed, your child will pick up on this</a:t>
            </a:r>
          </a:p>
          <a:p>
            <a:pPr marL="0" indent="0" eaLnBrk="1" hangingPunct="1">
              <a:lnSpc>
                <a:spcPct val="110000"/>
              </a:lnSpc>
              <a:spcBef>
                <a:spcPct val="0"/>
              </a:spcBef>
              <a:buClrTx/>
              <a:buNone/>
            </a:pPr>
            <a:endParaRPr lang="en-US" altLang="en-US" sz="8000" dirty="0">
              <a:solidFill>
                <a:schemeClr val="tx1"/>
              </a:solidFill>
              <a:latin typeface="Century Gothic" panose="020B0502020202020204" pitchFamily="34" charset="0"/>
            </a:endParaRPr>
          </a:p>
          <a:p>
            <a:pPr eaLnBrk="1" hangingPunct="1">
              <a:lnSpc>
                <a:spcPct val="110000"/>
              </a:lnSpc>
              <a:spcBef>
                <a:spcPct val="0"/>
              </a:spcBef>
              <a:buClrTx/>
              <a:buFont typeface="Arial" panose="020B0604020202020204" pitchFamily="34" charset="0"/>
              <a:buChar char="•"/>
            </a:pPr>
            <a:r>
              <a:rPr lang="en-US" altLang="en-US" sz="8000" dirty="0">
                <a:solidFill>
                  <a:schemeClr val="tx1"/>
                </a:solidFill>
                <a:latin typeface="Century Gothic" panose="020B0502020202020204" pitchFamily="34" charset="0"/>
              </a:rPr>
              <a:t>Allow them to independently walk through the school gates and into the classroom, rather than carrying them in your arms. Holding their hand is reassurance enough that you are with them </a:t>
            </a:r>
          </a:p>
          <a:p>
            <a:pPr marL="0" indent="0" eaLnBrk="1" hangingPunct="1">
              <a:lnSpc>
                <a:spcPct val="110000"/>
              </a:lnSpc>
              <a:spcBef>
                <a:spcPct val="0"/>
              </a:spcBef>
              <a:buClrTx/>
              <a:buNone/>
            </a:pPr>
            <a:endParaRPr lang="en-US" altLang="en-US" sz="8000" dirty="0">
              <a:solidFill>
                <a:schemeClr val="tx1"/>
              </a:solidFill>
              <a:latin typeface="Century Gothic" panose="020B0502020202020204" pitchFamily="34" charset="0"/>
            </a:endParaRPr>
          </a:p>
          <a:p>
            <a:pPr eaLnBrk="1" hangingPunct="1">
              <a:lnSpc>
                <a:spcPct val="110000"/>
              </a:lnSpc>
              <a:spcBef>
                <a:spcPct val="0"/>
              </a:spcBef>
              <a:buClrTx/>
              <a:buFont typeface="Arial" panose="020B0604020202020204" pitchFamily="34" charset="0"/>
              <a:buChar char="•"/>
            </a:pPr>
            <a:r>
              <a:rPr lang="en-GB" sz="8000" dirty="0">
                <a:latin typeface="Century Gothic" panose="020B0502020202020204" pitchFamily="34" charset="0"/>
              </a:rPr>
              <a:t>It is assumed that all children will be toilet trained before they start Nursery. Please work on independent toileting during the summer months. (We are sensitive to the fact that there may be physical or developmental needs that prevent this from being the case for a few children)</a:t>
            </a:r>
            <a:endParaRPr lang="en-US" altLang="en-US" sz="8000" dirty="0">
              <a:solidFill>
                <a:schemeClr val="tx1"/>
              </a:solidFill>
              <a:latin typeface="Century Gothic" panose="020B0502020202020204" pitchFamily="34" charset="0"/>
            </a:endParaRPr>
          </a:p>
          <a:p>
            <a:pPr eaLnBrk="1" hangingPunct="1">
              <a:spcBef>
                <a:spcPct val="0"/>
              </a:spcBef>
              <a:buClrTx/>
              <a:buFont typeface="Arial" panose="020B0604020202020204" pitchFamily="34" charset="0"/>
              <a:buChar char="•"/>
            </a:pPr>
            <a:endParaRPr lang="en-US" altLang="en-US" sz="2800" dirty="0">
              <a:solidFill>
                <a:schemeClr val="tx1"/>
              </a:solidFill>
            </a:endParaRPr>
          </a:p>
          <a:p>
            <a:pPr eaLnBrk="1" hangingPunct="1">
              <a:spcBef>
                <a:spcPct val="0"/>
              </a:spcBef>
              <a:buClrTx/>
              <a:buFont typeface="Arial" panose="020B0604020202020204" pitchFamily="34" charset="0"/>
              <a:buChar char="•"/>
            </a:pPr>
            <a:endParaRPr lang="en-US" altLang="en-US" sz="2800" dirty="0">
              <a:solidFill>
                <a:schemeClr val="tx1"/>
              </a:solidFill>
            </a:endParaRPr>
          </a:p>
          <a:p>
            <a:endParaRPr lang="en-GB" dirty="0"/>
          </a:p>
        </p:txBody>
      </p:sp>
    </p:spTree>
    <p:extLst>
      <p:ext uri="{BB962C8B-B14F-4D97-AF65-F5344CB8AC3E}">
        <p14:creationId xmlns:p14="http://schemas.microsoft.com/office/powerpoint/2010/main" val="4286315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0F893-A62C-DE9E-D73C-55ECD96DB3F0}"/>
              </a:ext>
            </a:extLst>
          </p:cNvPr>
          <p:cNvSpPr>
            <a:spLocks noGrp="1"/>
          </p:cNvSpPr>
          <p:nvPr>
            <p:ph type="title"/>
          </p:nvPr>
        </p:nvSpPr>
        <p:spPr/>
        <p:txBody>
          <a:bodyPr>
            <a:normAutofit/>
          </a:bodyPr>
          <a:lstStyle/>
          <a:p>
            <a:pPr algn="ctr"/>
            <a:r>
              <a:rPr lang="en-GB" sz="5400" b="1" dirty="0">
                <a:latin typeface="Century Gothic" panose="020B0502020202020204" pitchFamily="34" charset="0"/>
              </a:rPr>
              <a:t>Medical Information</a:t>
            </a:r>
          </a:p>
        </p:txBody>
      </p:sp>
      <p:sp>
        <p:nvSpPr>
          <p:cNvPr id="3" name="Content Placeholder 2">
            <a:extLst>
              <a:ext uri="{FF2B5EF4-FFF2-40B4-BE49-F238E27FC236}">
                <a16:creationId xmlns:a16="http://schemas.microsoft.com/office/drawing/2014/main" id="{A673A743-2806-B9BD-4BF4-8EF272A66C97}"/>
              </a:ext>
            </a:extLst>
          </p:cNvPr>
          <p:cNvSpPr>
            <a:spLocks noGrp="1"/>
          </p:cNvSpPr>
          <p:nvPr>
            <p:ph idx="1"/>
          </p:nvPr>
        </p:nvSpPr>
        <p:spPr/>
        <p:txBody>
          <a:bodyPr>
            <a:normAutofit/>
          </a:bodyPr>
          <a:lstStyle/>
          <a:p>
            <a:r>
              <a:rPr lang="en-GB" sz="2000" dirty="0">
                <a:latin typeface="Century Gothic" panose="020B0502020202020204" pitchFamily="34" charset="0"/>
              </a:rPr>
              <a:t>We cannot administer any over-the-counter medication (not even </a:t>
            </a:r>
            <a:r>
              <a:rPr lang="en-GB" sz="2000" dirty="0" err="1">
                <a:latin typeface="Century Gothic" panose="020B0502020202020204" pitchFamily="34" charset="0"/>
              </a:rPr>
              <a:t>calpol</a:t>
            </a:r>
            <a:r>
              <a:rPr lang="en-GB" sz="2000" dirty="0">
                <a:latin typeface="Century Gothic" panose="020B0502020202020204" pitchFamily="34" charset="0"/>
              </a:rPr>
              <a:t>)</a:t>
            </a:r>
          </a:p>
          <a:p>
            <a:r>
              <a:rPr lang="en-GB" sz="2000" dirty="0">
                <a:latin typeface="Century Gothic" panose="020B0502020202020204" pitchFamily="34" charset="0"/>
              </a:rPr>
              <a:t>Prescribed medication only – please refer to the School Handbook</a:t>
            </a:r>
          </a:p>
          <a:p>
            <a:r>
              <a:rPr lang="en-GB" sz="2000" dirty="0">
                <a:latin typeface="Century Gothic" panose="020B0502020202020204" pitchFamily="34" charset="0"/>
              </a:rPr>
              <a:t>Children with medical conditions will need:</a:t>
            </a:r>
          </a:p>
          <a:p>
            <a:pPr lvl="1"/>
            <a:r>
              <a:rPr lang="en-GB" sz="2000" dirty="0">
                <a:latin typeface="Century Gothic" panose="020B0502020202020204" pitchFamily="34" charset="0"/>
              </a:rPr>
              <a:t>Prescribed medication to be kept in school</a:t>
            </a:r>
          </a:p>
          <a:p>
            <a:pPr lvl="1"/>
            <a:r>
              <a:rPr lang="en-GB" sz="2000" dirty="0">
                <a:latin typeface="Century Gothic" panose="020B0502020202020204" pitchFamily="34" charset="0"/>
              </a:rPr>
              <a:t>2 photographs of your child</a:t>
            </a:r>
          </a:p>
          <a:p>
            <a:pPr lvl="1"/>
            <a:r>
              <a:rPr lang="en-GB" sz="2000" dirty="0">
                <a:latin typeface="Century Gothic" panose="020B0502020202020204" pitchFamily="34" charset="0"/>
              </a:rPr>
              <a:t>Official Action Plan if relevant</a:t>
            </a:r>
          </a:p>
          <a:p>
            <a:pPr marL="0" indent="0">
              <a:buNone/>
            </a:pPr>
            <a:endParaRPr lang="en-GB" sz="2000" dirty="0">
              <a:latin typeface="Century Gothic" panose="020B0502020202020204" pitchFamily="34" charset="0"/>
            </a:endParaRPr>
          </a:p>
        </p:txBody>
      </p:sp>
      <p:pic>
        <p:nvPicPr>
          <p:cNvPr id="4" name="Picture 3">
            <a:extLst>
              <a:ext uri="{FF2B5EF4-FFF2-40B4-BE49-F238E27FC236}">
                <a16:creationId xmlns:a16="http://schemas.microsoft.com/office/drawing/2014/main" id="{811A1CDC-A5A7-6211-7287-36E2C08B90D5}"/>
              </a:ext>
            </a:extLst>
          </p:cNvPr>
          <p:cNvPicPr>
            <a:picLocks noChangeAspect="1"/>
          </p:cNvPicPr>
          <p:nvPr/>
        </p:nvPicPr>
        <p:blipFill>
          <a:blip r:embed="rId2"/>
          <a:stretch>
            <a:fillRect/>
          </a:stretch>
        </p:blipFill>
        <p:spPr>
          <a:xfrm>
            <a:off x="9405257" y="4214845"/>
            <a:ext cx="2301357" cy="2301357"/>
          </a:xfrm>
          <a:prstGeom prst="rect">
            <a:avLst/>
          </a:prstGeom>
        </p:spPr>
      </p:pic>
    </p:spTree>
    <p:extLst>
      <p:ext uri="{BB962C8B-B14F-4D97-AF65-F5344CB8AC3E}">
        <p14:creationId xmlns:p14="http://schemas.microsoft.com/office/powerpoint/2010/main" val="1094643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EF816-9E10-3C20-DA47-27BC959600DA}"/>
              </a:ext>
            </a:extLst>
          </p:cNvPr>
          <p:cNvSpPr>
            <a:spLocks noGrp="1"/>
          </p:cNvSpPr>
          <p:nvPr>
            <p:ph type="title"/>
          </p:nvPr>
        </p:nvSpPr>
        <p:spPr/>
        <p:txBody>
          <a:bodyPr>
            <a:normAutofit/>
          </a:bodyPr>
          <a:lstStyle/>
          <a:p>
            <a:pPr algn="ctr"/>
            <a:r>
              <a:rPr lang="en-GB" sz="5400" b="1" dirty="0">
                <a:latin typeface="Century Gothic" panose="020B0502020202020204" pitchFamily="34" charset="0"/>
              </a:rPr>
              <a:t>Key dates</a:t>
            </a:r>
          </a:p>
        </p:txBody>
      </p:sp>
      <p:sp>
        <p:nvSpPr>
          <p:cNvPr id="3" name="Content Placeholder 2">
            <a:extLst>
              <a:ext uri="{FF2B5EF4-FFF2-40B4-BE49-F238E27FC236}">
                <a16:creationId xmlns:a16="http://schemas.microsoft.com/office/drawing/2014/main" id="{D3D98AE5-8986-8EFF-9C85-1D724656CA79}"/>
              </a:ext>
            </a:extLst>
          </p:cNvPr>
          <p:cNvSpPr>
            <a:spLocks noGrp="1"/>
          </p:cNvSpPr>
          <p:nvPr>
            <p:ph idx="1"/>
          </p:nvPr>
        </p:nvSpPr>
        <p:spPr/>
        <p:txBody>
          <a:bodyPr>
            <a:normAutofit fontScale="92500" lnSpcReduction="10000"/>
          </a:bodyPr>
          <a:lstStyle/>
          <a:p>
            <a:r>
              <a:rPr lang="en-GB" dirty="0"/>
              <a:t>Stay &amp; Play: Tuesday 5</a:t>
            </a:r>
            <a:r>
              <a:rPr lang="en-GB" baseline="30000" dirty="0"/>
              <a:t>th</a:t>
            </a:r>
            <a:r>
              <a:rPr lang="en-GB" dirty="0"/>
              <a:t> September</a:t>
            </a:r>
          </a:p>
          <a:p>
            <a:r>
              <a:rPr lang="en-GB" dirty="0"/>
              <a:t>Official start date: Wednesday 6</a:t>
            </a:r>
            <a:r>
              <a:rPr lang="en-GB" baseline="30000" dirty="0"/>
              <a:t>th</a:t>
            </a:r>
            <a:r>
              <a:rPr lang="en-GB" dirty="0"/>
              <a:t> or Thursday 7</a:t>
            </a:r>
            <a:r>
              <a:rPr lang="en-GB" baseline="30000" dirty="0"/>
              <a:t>th</a:t>
            </a:r>
            <a:r>
              <a:rPr lang="en-GB" dirty="0"/>
              <a:t> September</a:t>
            </a:r>
          </a:p>
          <a:p>
            <a:r>
              <a:rPr lang="en-GB" dirty="0"/>
              <a:t>ALL wrap around care: Booking deadline Monday 3</a:t>
            </a:r>
            <a:r>
              <a:rPr lang="en-GB" baseline="30000" dirty="0"/>
              <a:t>rd</a:t>
            </a:r>
            <a:r>
              <a:rPr lang="en-GB" dirty="0"/>
              <a:t> July latest (you must have received an email to confirm your child’s place in order for them to start on the first day/week of school)</a:t>
            </a:r>
          </a:p>
          <a:p>
            <a:r>
              <a:rPr lang="en-GB" dirty="0"/>
              <a:t>Nursery Extended Hours: Please note we do not offer </a:t>
            </a:r>
            <a:r>
              <a:rPr lang="en-GB" dirty="0" err="1"/>
              <a:t>adhoc</a:t>
            </a:r>
            <a:r>
              <a:rPr lang="en-GB" dirty="0"/>
              <a:t> sessions to children who are not booked into the club. 6 weeks notice is required to cancel or reduce hours</a:t>
            </a:r>
          </a:p>
          <a:p>
            <a:r>
              <a:rPr lang="en-GB" dirty="0"/>
              <a:t>All admission forms must be returned by 3</a:t>
            </a:r>
            <a:r>
              <a:rPr lang="en-GB" baseline="30000" dirty="0"/>
              <a:t>rd</a:t>
            </a:r>
            <a:r>
              <a:rPr lang="en-GB" dirty="0"/>
              <a:t> July LATEST. These can be scanned &amp; emailed or returned as hard-copies but photographs of the forms are </a:t>
            </a:r>
            <a:r>
              <a:rPr lang="en-GB"/>
              <a:t>not accepted</a:t>
            </a:r>
            <a:endParaRPr lang="en-GB" dirty="0"/>
          </a:p>
          <a:p>
            <a:endParaRPr lang="en-GB" dirty="0"/>
          </a:p>
        </p:txBody>
      </p:sp>
    </p:spTree>
    <p:extLst>
      <p:ext uri="{BB962C8B-B14F-4D97-AF65-F5344CB8AC3E}">
        <p14:creationId xmlns:p14="http://schemas.microsoft.com/office/powerpoint/2010/main" val="1290146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70E37-D03A-4C51-8FF8-886A369AFB76}"/>
              </a:ext>
            </a:extLst>
          </p:cNvPr>
          <p:cNvSpPr>
            <a:spLocks noGrp="1"/>
          </p:cNvSpPr>
          <p:nvPr>
            <p:ph type="title"/>
          </p:nvPr>
        </p:nvSpPr>
        <p:spPr/>
        <p:txBody>
          <a:bodyPr>
            <a:normAutofit/>
          </a:bodyPr>
          <a:lstStyle/>
          <a:p>
            <a:pPr algn="ctr"/>
            <a:r>
              <a:rPr lang="en-GB" sz="5400" b="1" dirty="0">
                <a:latin typeface="Century Gothic" panose="020B0502020202020204" pitchFamily="34" charset="0"/>
              </a:rPr>
              <a:t>And finally…</a:t>
            </a:r>
          </a:p>
        </p:txBody>
      </p:sp>
      <p:pic>
        <p:nvPicPr>
          <p:cNvPr id="6" name="Picture 5">
            <a:extLst>
              <a:ext uri="{FF2B5EF4-FFF2-40B4-BE49-F238E27FC236}">
                <a16:creationId xmlns:a16="http://schemas.microsoft.com/office/drawing/2014/main" id="{C75DF1FD-A30A-4DB3-8DF5-12F08B155C2F}"/>
              </a:ext>
            </a:extLst>
          </p:cNvPr>
          <p:cNvPicPr>
            <a:picLocks noChangeAspect="1"/>
          </p:cNvPicPr>
          <p:nvPr/>
        </p:nvPicPr>
        <p:blipFill>
          <a:blip r:embed="rId4"/>
          <a:stretch>
            <a:fillRect/>
          </a:stretch>
        </p:blipFill>
        <p:spPr>
          <a:xfrm>
            <a:off x="3424237" y="4093218"/>
            <a:ext cx="5343525" cy="2667000"/>
          </a:xfrm>
          <a:prstGeom prst="rect">
            <a:avLst/>
          </a:prstGeom>
        </p:spPr>
      </p:pic>
      <p:sp>
        <p:nvSpPr>
          <p:cNvPr id="7" name="TextBox 6">
            <a:extLst>
              <a:ext uri="{FF2B5EF4-FFF2-40B4-BE49-F238E27FC236}">
                <a16:creationId xmlns:a16="http://schemas.microsoft.com/office/drawing/2014/main" id="{0AB5B5AA-D7E3-4412-9D07-E754C7A7BA1F}"/>
              </a:ext>
            </a:extLst>
          </p:cNvPr>
          <p:cNvSpPr txBox="1"/>
          <p:nvPr/>
        </p:nvSpPr>
        <p:spPr>
          <a:xfrm>
            <a:off x="964707" y="1690688"/>
            <a:ext cx="10262586" cy="2308324"/>
          </a:xfrm>
          <a:prstGeom prst="rect">
            <a:avLst/>
          </a:prstGeom>
          <a:noFill/>
        </p:spPr>
        <p:txBody>
          <a:bodyPr wrap="square" rtlCol="0">
            <a:spAutoFit/>
          </a:bodyPr>
          <a:lstStyle/>
          <a:p>
            <a:pPr algn="ctr"/>
            <a:r>
              <a:rPr lang="en-GB" sz="4800" dirty="0">
                <a:latin typeface="Century Gothic" panose="020B0502020202020204" pitchFamily="34" charset="0"/>
              </a:rPr>
              <a:t>Get excited!</a:t>
            </a:r>
          </a:p>
          <a:p>
            <a:pPr algn="ctr"/>
            <a:r>
              <a:rPr lang="en-GB" sz="4800" dirty="0">
                <a:latin typeface="Century Gothic" panose="020B0502020202020204" pitchFamily="34" charset="0"/>
              </a:rPr>
              <a:t>Look forward to starting school and all the fun times ahead! </a:t>
            </a:r>
          </a:p>
        </p:txBody>
      </p:sp>
      <p:pic>
        <p:nvPicPr>
          <p:cNvPr id="3" name="Goodbye">
            <a:hlinkClick r:id="" action="ppaction://media"/>
            <a:extLst>
              <a:ext uri="{FF2B5EF4-FFF2-40B4-BE49-F238E27FC236}">
                <a16:creationId xmlns:a16="http://schemas.microsoft.com/office/drawing/2014/main" id="{9B9762B4-C779-4AE9-8C74-1985AA548E8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4518" y="5806427"/>
            <a:ext cx="487363" cy="487363"/>
          </a:xfrm>
          <a:prstGeom prst="rect">
            <a:avLst/>
          </a:prstGeom>
        </p:spPr>
      </p:pic>
    </p:spTree>
    <p:extLst>
      <p:ext uri="{BB962C8B-B14F-4D97-AF65-F5344CB8AC3E}">
        <p14:creationId xmlns:p14="http://schemas.microsoft.com/office/powerpoint/2010/main" val="211075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88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1127</Words>
  <Application>Microsoft Office PowerPoint</Application>
  <PresentationFormat>Widescreen</PresentationFormat>
  <Paragraphs>122</Paragraphs>
  <Slides>17</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Century Gothic</vt:lpstr>
      <vt:lpstr>Office Theme</vt:lpstr>
      <vt:lpstr>Christ Church Chorleywood  C of E School</vt:lpstr>
      <vt:lpstr>Welcome</vt:lpstr>
      <vt:lpstr>  School Website &amp; School Handbook</vt:lpstr>
      <vt:lpstr>An overview of EYFS</vt:lpstr>
      <vt:lpstr>Preparing for School</vt:lpstr>
      <vt:lpstr>Uniform</vt:lpstr>
      <vt:lpstr>Uniform checklist</vt:lpstr>
      <vt:lpstr>The school day</vt:lpstr>
      <vt:lpstr>Food &amp; drink in school</vt:lpstr>
      <vt:lpstr>PowerPoint Presentation</vt:lpstr>
      <vt:lpstr>Communication</vt:lpstr>
      <vt:lpstr>Autumn term</vt:lpstr>
      <vt:lpstr>Our top tips</vt:lpstr>
      <vt:lpstr>Other things you can do to help…</vt:lpstr>
      <vt:lpstr>Medical Information</vt:lpstr>
      <vt:lpstr>Key dates</vt:lpstr>
      <vt:lpstr>And finally…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 Church Chorleywood  C of E School</dc:title>
  <dc:creator>Nikki Smith</dc:creator>
  <cp:lastModifiedBy>Nikki Smith</cp:lastModifiedBy>
  <cp:revision>12</cp:revision>
  <dcterms:created xsi:type="dcterms:W3CDTF">2020-07-01T20:12:59Z</dcterms:created>
  <dcterms:modified xsi:type="dcterms:W3CDTF">2024-06-04T08:51:04Z</dcterms:modified>
</cp:coreProperties>
</file>