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notesMasterIdLst>
    <p:notesMasterId r:id="rId22"/>
  </p:notesMasterIdLst>
  <p:handoutMasterIdLst>
    <p:handoutMasterId r:id="rId23"/>
  </p:handoutMasterIdLst>
  <p:sldIdLst>
    <p:sldId id="256" r:id="rId2"/>
    <p:sldId id="267" r:id="rId3"/>
    <p:sldId id="292" r:id="rId4"/>
    <p:sldId id="303" r:id="rId5"/>
    <p:sldId id="289" r:id="rId6"/>
    <p:sldId id="302" r:id="rId7"/>
    <p:sldId id="308" r:id="rId8"/>
    <p:sldId id="313" r:id="rId9"/>
    <p:sldId id="261" r:id="rId10"/>
    <p:sldId id="305" r:id="rId11"/>
    <p:sldId id="277" r:id="rId12"/>
    <p:sldId id="314" r:id="rId13"/>
    <p:sldId id="298" r:id="rId14"/>
    <p:sldId id="296" r:id="rId15"/>
    <p:sldId id="316" r:id="rId16"/>
    <p:sldId id="299" r:id="rId17"/>
    <p:sldId id="311" r:id="rId18"/>
    <p:sldId id="310" r:id="rId19"/>
    <p:sldId id="315" r:id="rId20"/>
    <p:sldId id="309" r:id="rId21"/>
  </p:sldIdLst>
  <p:sldSz cx="9144000" cy="6858000" type="screen4x3"/>
  <p:notesSz cx="6797675" cy="9926638"/>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1502">
          <p15:clr>
            <a:srgbClr val="A4A3A4"/>
          </p15:clr>
        </p15:guide>
        <p15:guide id="2" orient="horz" pos="935">
          <p15:clr>
            <a:srgbClr val="A4A3A4"/>
          </p15:clr>
        </p15:guide>
        <p15:guide id="3" orient="horz" pos="164">
          <p15:clr>
            <a:srgbClr val="A4A3A4"/>
          </p15:clr>
        </p15:guide>
        <p15:guide id="4" orient="horz" pos="3884">
          <p15:clr>
            <a:srgbClr val="A4A3A4"/>
          </p15:clr>
        </p15:guide>
        <p15:guide id="5" orient="horz" pos="1207">
          <p15:clr>
            <a:srgbClr val="A4A3A4"/>
          </p15:clr>
        </p15:guide>
        <p15:guide id="6" pos="295">
          <p15:clr>
            <a:srgbClr val="A4A3A4"/>
          </p15:clr>
        </p15:guide>
        <p15:guide id="7" pos="5511">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20406"/>
    <a:srgbClr val="3399FF"/>
    <a:srgbClr val="333399"/>
    <a:srgbClr val="FFCC66"/>
    <a:srgbClr val="363080"/>
    <a:srgbClr val="5850A5"/>
    <a:srgbClr val="342F61"/>
    <a:srgbClr val="463F8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69" autoAdjust="0"/>
    <p:restoredTop sz="95934" autoAdjust="0"/>
  </p:normalViewPr>
  <p:slideViewPr>
    <p:cSldViewPr>
      <p:cViewPr varScale="1">
        <p:scale>
          <a:sx n="63" d="100"/>
          <a:sy n="63" d="100"/>
        </p:scale>
        <p:origin x="1364" y="56"/>
      </p:cViewPr>
      <p:guideLst>
        <p:guide orient="horz" pos="1502"/>
        <p:guide orient="horz" pos="935"/>
        <p:guide orient="horz" pos="164"/>
        <p:guide orient="horz" pos="3884"/>
        <p:guide orient="horz" pos="1207"/>
        <p:guide pos="295"/>
        <p:guide pos="5511"/>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83" d="100"/>
          <a:sy n="83" d="100"/>
        </p:scale>
        <p:origin x="-1440" y="-90"/>
      </p:cViewPr>
      <p:guideLst>
        <p:guide orient="horz" pos="3127"/>
        <p:guide pos="2141"/>
      </p:guideLst>
    </p:cSldViewPr>
  </p:notes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hdr" sz="quarter"/>
          </p:nvPr>
        </p:nvSpPr>
        <p:spPr bwMode="auto">
          <a:xfrm>
            <a:off x="0" y="0"/>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39939" name="Rectangle 3"/>
          <p:cNvSpPr>
            <a:spLocks noGrp="1" noChangeArrowheads="1"/>
          </p:cNvSpPr>
          <p:nvPr>
            <p:ph type="dt" sz="quarter" idx="1"/>
          </p:nvPr>
        </p:nvSpPr>
        <p:spPr bwMode="auto">
          <a:xfrm>
            <a:off x="3850443" y="0"/>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Arial" charset="0"/>
              </a:defRPr>
            </a:lvl1pPr>
          </a:lstStyle>
          <a:p>
            <a:pPr>
              <a:defRPr/>
            </a:pPr>
            <a:endParaRPr lang="en-GB"/>
          </a:p>
        </p:txBody>
      </p:sp>
      <p:sp>
        <p:nvSpPr>
          <p:cNvPr id="39940" name="Rectangle 4"/>
          <p:cNvSpPr>
            <a:spLocks noGrp="1" noChangeArrowheads="1"/>
          </p:cNvSpPr>
          <p:nvPr>
            <p:ph type="ftr" sz="quarter" idx="2"/>
          </p:nvPr>
        </p:nvSpPr>
        <p:spPr bwMode="auto">
          <a:xfrm>
            <a:off x="0" y="9428583"/>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39941" name="Rectangle 5"/>
          <p:cNvSpPr>
            <a:spLocks noGrp="1" noChangeArrowheads="1"/>
          </p:cNvSpPr>
          <p:nvPr>
            <p:ph type="sldNum" sz="quarter" idx="3"/>
          </p:nvPr>
        </p:nvSpPr>
        <p:spPr bwMode="auto">
          <a:xfrm>
            <a:off x="3850443" y="9428583"/>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0D6BAD53-4768-4C82-B5A2-C639612DD524}" type="slidenum">
              <a:rPr lang="en-GB" altLang="en-US"/>
              <a:pPr>
                <a:defRPr/>
              </a:pPr>
              <a:t>‹#›</a:t>
            </a:fld>
            <a:endParaRPr lang="en-GB" altLang="en-US"/>
          </a:p>
        </p:txBody>
      </p:sp>
    </p:spTree>
    <p:extLst>
      <p:ext uri="{BB962C8B-B14F-4D97-AF65-F5344CB8AC3E}">
        <p14:creationId xmlns:p14="http://schemas.microsoft.com/office/powerpoint/2010/main" val="28512897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010" name="Rectangle 2"/>
          <p:cNvSpPr>
            <a:spLocks noGrp="1" noChangeArrowheads="1"/>
          </p:cNvSpPr>
          <p:nvPr>
            <p:ph type="hdr" sz="quarter"/>
          </p:nvPr>
        </p:nvSpPr>
        <p:spPr bwMode="auto">
          <a:xfrm>
            <a:off x="0" y="0"/>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43011" name="Rectangle 3"/>
          <p:cNvSpPr>
            <a:spLocks noGrp="1" noChangeArrowheads="1"/>
          </p:cNvSpPr>
          <p:nvPr>
            <p:ph type="dt" idx="1"/>
          </p:nvPr>
        </p:nvSpPr>
        <p:spPr bwMode="auto">
          <a:xfrm>
            <a:off x="3850443" y="0"/>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Arial" charset="0"/>
              </a:defRPr>
            </a:lvl1pPr>
          </a:lstStyle>
          <a:p>
            <a:pPr>
              <a:defRPr/>
            </a:pPr>
            <a:endParaRPr lang="en-GB"/>
          </a:p>
        </p:txBody>
      </p:sp>
      <p:sp>
        <p:nvSpPr>
          <p:cNvPr id="3076"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3013" name="Rectangle 5"/>
          <p:cNvSpPr>
            <a:spLocks noGrp="1" noChangeArrowheads="1"/>
          </p:cNvSpPr>
          <p:nvPr>
            <p:ph type="body" sz="quarter" idx="3"/>
          </p:nvPr>
        </p:nvSpPr>
        <p:spPr bwMode="auto">
          <a:xfrm>
            <a:off x="679768" y="4715153"/>
            <a:ext cx="5438140" cy="4466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43014" name="Rectangle 6"/>
          <p:cNvSpPr>
            <a:spLocks noGrp="1" noChangeArrowheads="1"/>
          </p:cNvSpPr>
          <p:nvPr>
            <p:ph type="ftr" sz="quarter" idx="4"/>
          </p:nvPr>
        </p:nvSpPr>
        <p:spPr bwMode="auto">
          <a:xfrm>
            <a:off x="0" y="9428583"/>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43015" name="Rectangle 7"/>
          <p:cNvSpPr>
            <a:spLocks noGrp="1" noChangeArrowheads="1"/>
          </p:cNvSpPr>
          <p:nvPr>
            <p:ph type="sldNum" sz="quarter" idx="5"/>
          </p:nvPr>
        </p:nvSpPr>
        <p:spPr bwMode="auto">
          <a:xfrm>
            <a:off x="3850443" y="9428583"/>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75983734-0843-48A4-927C-E2F6CCC83244}" type="slidenum">
              <a:rPr lang="en-GB" altLang="en-US"/>
              <a:pPr>
                <a:defRPr/>
              </a:pPr>
              <a:t>‹#›</a:t>
            </a:fld>
            <a:endParaRPr lang="en-GB" altLang="en-US"/>
          </a:p>
        </p:txBody>
      </p:sp>
    </p:spTree>
    <p:extLst>
      <p:ext uri="{BB962C8B-B14F-4D97-AF65-F5344CB8AC3E}">
        <p14:creationId xmlns:p14="http://schemas.microsoft.com/office/powerpoint/2010/main" val="303843301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E1888F48-9C02-47DB-A52B-A142D4F63507}" type="slidenum">
              <a:rPr lang="en-GB" altLang="en-US"/>
              <a:pPr>
                <a:spcBef>
                  <a:spcPct val="0"/>
                </a:spcBef>
              </a:pPr>
              <a:t>1</a:t>
            </a:fld>
            <a:endParaRPr lang="en-GB" altLang="en-US"/>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114179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66DAA24A-B09C-49D8-A45F-398CDE88EF99}" type="slidenum">
              <a:rPr lang="en-GB" altLang="en-US"/>
              <a:pPr>
                <a:spcBef>
                  <a:spcPct val="0"/>
                </a:spcBef>
              </a:pPr>
              <a:t>2</a:t>
            </a:fld>
            <a:endParaRPr lang="en-GB" altLang="en-US"/>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189271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E8C15C5-0688-5345-99FC-721E08AD15D5}" type="slidenum">
              <a:rPr lang="en-US" smtClean="0"/>
              <a:t>9</a:t>
            </a:fld>
            <a:endParaRPr lang="en-US" dirty="0"/>
          </a:p>
        </p:txBody>
      </p:sp>
    </p:spTree>
    <p:extLst>
      <p:ext uri="{BB962C8B-B14F-4D97-AF65-F5344CB8AC3E}">
        <p14:creationId xmlns:p14="http://schemas.microsoft.com/office/powerpoint/2010/main" val="6206270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E8C15C5-0688-5345-99FC-721E08AD15D5}" type="slidenum">
              <a:rPr lang="en-US" smtClean="0"/>
              <a:t>10</a:t>
            </a:fld>
            <a:endParaRPr lang="en-US" dirty="0"/>
          </a:p>
        </p:txBody>
      </p:sp>
    </p:spTree>
    <p:extLst>
      <p:ext uri="{BB962C8B-B14F-4D97-AF65-F5344CB8AC3E}">
        <p14:creationId xmlns:p14="http://schemas.microsoft.com/office/powerpoint/2010/main" val="11321110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077D76B4-8605-4406-B8B6-47A0C3437864}" type="slidenum">
              <a:rPr lang="en-GB" altLang="en-US"/>
              <a:pPr>
                <a:spcBef>
                  <a:spcPct val="0"/>
                </a:spcBef>
              </a:pPr>
              <a:t>11</a:t>
            </a:fld>
            <a:endParaRPr lang="en-GB" altLang="en-US"/>
          </a:p>
        </p:txBody>
      </p:sp>
      <p:sp>
        <p:nvSpPr>
          <p:cNvPr id="10243" name="Rectangle 2"/>
          <p:cNvSpPr>
            <a:spLocks noGrp="1" noRot="1" noChangeAspect="1" noChangeArrowheads="1" noTextEdit="1"/>
          </p:cNvSpPr>
          <p:nvPr>
            <p:ph type="sldImg"/>
          </p:nvPr>
        </p:nvSpPr>
        <p:spPr>
          <a:ln/>
        </p:spPr>
      </p:sp>
      <p:sp>
        <p:nvSpPr>
          <p:cNvPr id="10244" name="Rectangle 3"/>
          <p:cNvSpPr>
            <a:spLocks noGrp="1" noChangeArrowheads="1"/>
          </p:cNvSpPr>
          <p:nvPr>
            <p:ph type="body" idx="1"/>
          </p:nvPr>
        </p:nvSpPr>
        <p:spPr>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655218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077D76B4-8605-4406-B8B6-47A0C3437864}" type="slidenum">
              <a:rPr lang="en-GB" altLang="en-US"/>
              <a:pPr>
                <a:spcBef>
                  <a:spcPct val="0"/>
                </a:spcBef>
              </a:pPr>
              <a:t>12</a:t>
            </a:fld>
            <a:endParaRPr lang="en-GB" altLang="en-US"/>
          </a:p>
        </p:txBody>
      </p:sp>
      <p:sp>
        <p:nvSpPr>
          <p:cNvPr id="10243" name="Rectangle 2"/>
          <p:cNvSpPr>
            <a:spLocks noGrp="1" noRot="1" noChangeAspect="1" noChangeArrowheads="1" noTextEdit="1"/>
          </p:cNvSpPr>
          <p:nvPr>
            <p:ph type="sldImg"/>
          </p:nvPr>
        </p:nvSpPr>
        <p:spPr>
          <a:ln/>
        </p:spPr>
      </p:sp>
      <p:sp>
        <p:nvSpPr>
          <p:cNvPr id="10244" name="Rectangle 3"/>
          <p:cNvSpPr>
            <a:spLocks noGrp="1" noChangeArrowheads="1"/>
          </p:cNvSpPr>
          <p:nvPr>
            <p:ph type="body" idx="1"/>
          </p:nvPr>
        </p:nvSpPr>
        <p:spPr>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4428988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pPr>
              <a:defRPr/>
            </a:pPr>
            <a:endParaRPr lang="en-GB"/>
          </a:p>
        </p:txBody>
      </p:sp>
      <p:sp>
        <p:nvSpPr>
          <p:cNvPr id="17" name="Footer Placeholder 16"/>
          <p:cNvSpPr>
            <a:spLocks noGrp="1"/>
          </p:cNvSpPr>
          <p:nvPr>
            <p:ph type="ftr" sz="quarter" idx="11"/>
          </p:nvPr>
        </p:nvSpPr>
        <p:spPr/>
        <p:txBody>
          <a:bodyPr/>
          <a:lstStyle/>
          <a:p>
            <a:pPr>
              <a:defRPr/>
            </a:pPr>
            <a:endParaRPr lang="en-GB"/>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B963A3DE-0A86-4A1B-AFBE-064265022219}" type="slidenum">
              <a:rPr lang="en-GB" altLang="en-US" smtClean="0"/>
              <a:pPr>
                <a:defRPr/>
              </a:pPr>
              <a:t>‹#›</a:t>
            </a:fld>
            <a:endParaRPr lang="en-GB" alt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
        <p:nvSpPr>
          <p:cNvPr id="14" name="Rectangle 13"/>
          <p:cNvSpPr>
            <a:spLocks noChangeArrowheads="1"/>
          </p:cNvSpPr>
          <p:nvPr userDrawn="1"/>
        </p:nvSpPr>
        <p:spPr bwMode="auto">
          <a:xfrm>
            <a:off x="0" y="0"/>
            <a:ext cx="9144000" cy="3662363"/>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5" name="Rectangle 14"/>
          <p:cNvSpPr>
            <a:spLocks noChangeArrowheads="1"/>
          </p:cNvSpPr>
          <p:nvPr userDrawn="1"/>
        </p:nvSpPr>
        <p:spPr bwMode="auto">
          <a:xfrm>
            <a:off x="0" y="6605588"/>
            <a:ext cx="9139238" cy="277812"/>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6" name="Rectangle 15"/>
          <p:cNvSpPr>
            <a:spLocks noChangeArrowheads="1"/>
          </p:cNvSpPr>
          <p:nvPr userDrawn="1"/>
        </p:nvSpPr>
        <p:spPr bwMode="auto">
          <a:xfrm>
            <a:off x="0" y="3617913"/>
            <a:ext cx="9147175" cy="21590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pic>
        <p:nvPicPr>
          <p:cNvPr id="18" name="Picture 15" descr="Chalkboard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t="2168"/>
          <a:stretch>
            <a:fillRect/>
          </a:stretch>
        </p:blipFill>
        <p:spPr bwMode="auto">
          <a:xfrm>
            <a:off x="1943100" y="0"/>
            <a:ext cx="5200650" cy="695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6" descr="CHALKS"/>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2987675" y="4221163"/>
            <a:ext cx="3024188" cy="193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lt1" tx1="dk1" bg2="lt2" tx2="dk2" accent1="accent1" accent2="accent2" accent3="accent3" accent4="accent4" accent5="accent5" accent6="accent6" hlink="hlink" folHlink="folHlink"/>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F2799F1C-0C5A-42F9-BFD4-E1F1F4387EFE}" type="slidenum">
              <a:rPr lang="en-GB" altLang="en-US" smtClean="0"/>
              <a:pPr>
                <a:defRPr/>
              </a:pPr>
              <a:t>‹#›</a:t>
            </a:fld>
            <a:endParaRPr lang="en-GB" alt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a:xfrm>
            <a:off x="800100" y="6172200"/>
            <a:ext cx="4000500" cy="457200"/>
          </a:xfrm>
        </p:spPr>
        <p:txBody>
          <a:bodyPr/>
          <a:lstStyle/>
          <a:p>
            <a:pPr>
              <a:defRPr/>
            </a:pPr>
            <a:endParaRPr lang="en-GB"/>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pPr>
              <a:defRPr/>
            </a:pPr>
            <a:fld id="{C7E53E02-F138-453F-9E03-EDC254836270}" type="slidenum">
              <a:rPr lang="en-GB" altLang="en-US" smtClean="0"/>
              <a:pPr>
                <a:defRPr/>
              </a:pPr>
              <a:t>‹#›</a:t>
            </a:fld>
            <a:endParaRPr lang="en-GB" altLang="en-US"/>
          </a:p>
        </p:txBody>
      </p:sp>
    </p:spTree>
  </p:cSld>
  <p:clrMapOvr>
    <a:overrideClrMapping bg1="lt1" tx1="dk1" bg2="lt2" tx2="dk2" accent1="accent1" accent2="accent2" accent3="accent3" accent4="accent4" accent5="accent5" accent6="accent6" hlink="hlink" folHlink="folHlink"/>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E858E9EA-8AC6-4A0A-92A8-B3079F51E26A}" type="slidenum">
              <a:rPr lang="en-GB" altLang="en-US" smtClean="0"/>
              <a:pPr>
                <a:defRPr/>
              </a:pPr>
              <a:t>‹#›</a:t>
            </a:fld>
            <a:endParaRPr lang="en-GB" alt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pPr>
              <a:defRPr/>
            </a:pPr>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0F460630-D364-47E1-8D26-C9365A996C2F}" type="slidenum">
              <a:rPr lang="en-GB" altLang="en-US" smtClean="0"/>
              <a:pPr>
                <a:defRPr/>
              </a:pPr>
              <a:t>‹#›</a:t>
            </a:fld>
            <a:endParaRPr lang="en-GB" alt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pPr>
              <a:defRPr/>
            </a:pPr>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87B5C401-05CA-4E68-B06C-2C0C835232A2}" type="slidenum">
              <a:rPr lang="en-GB" altLang="en-US" smtClean="0"/>
              <a:pPr>
                <a:defRPr/>
              </a:pPr>
              <a:t>‹#›</a:t>
            </a:fld>
            <a:endParaRPr lang="en-GB" altLang="en-US"/>
          </a:p>
        </p:txBody>
      </p:sp>
    </p:spTree>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43A6A45D-3924-467C-85E0-36E5D79857E5}" type="slidenum">
              <a:rPr lang="en-GB" altLang="en-US" smtClean="0"/>
              <a:pPr>
                <a:defRPr/>
              </a:pPr>
              <a:t>‹#›</a:t>
            </a:fld>
            <a:endParaRPr lang="en-GB" altLang="en-US"/>
          </a:p>
        </p:txBody>
      </p:sp>
    </p:spTree>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BC3B30CA-A297-4A1D-8153-A3B4C36D1918}" type="slidenum">
              <a:rPr lang="en-GB" altLang="en-US" smtClean="0"/>
              <a:pPr>
                <a:defRPr/>
              </a:pPr>
              <a:t>‹#›</a:t>
            </a:fld>
            <a:endParaRPr lang="en-GB" alt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a:xfrm>
            <a:off x="914400" y="6172200"/>
            <a:ext cx="3886200" cy="457200"/>
          </a:xfrm>
        </p:spPr>
        <p:txBody>
          <a:bodyPr/>
          <a:lstStyle/>
          <a:p>
            <a:pPr>
              <a:defRPr/>
            </a:pPr>
            <a:endParaRPr lang="en-GB"/>
          </a:p>
        </p:txBody>
      </p:sp>
      <p:sp>
        <p:nvSpPr>
          <p:cNvPr id="7" name="Slide Number Placeholder 6"/>
          <p:cNvSpPr>
            <a:spLocks noGrp="1"/>
          </p:cNvSpPr>
          <p:nvPr>
            <p:ph type="sldNum" sz="quarter" idx="12"/>
          </p:nvPr>
        </p:nvSpPr>
        <p:spPr>
          <a:xfrm>
            <a:off x="146304" y="6208776"/>
            <a:ext cx="457200" cy="457200"/>
          </a:xfrm>
        </p:spPr>
        <p:txBody>
          <a:bodyPr/>
          <a:lstStyle/>
          <a:p>
            <a:pPr>
              <a:defRPr/>
            </a:pPr>
            <a:fld id="{78E473FB-923B-42A9-A4F5-C63EF12E8CD2}" type="slidenum">
              <a:rPr lang="en-GB" altLang="en-US" smtClean="0"/>
              <a:pPr>
                <a:defRPr/>
              </a:pPr>
              <a:t>‹#›</a:t>
            </a:fld>
            <a:endParaRPr lang="en-GB" alt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3CC5090D-F0F0-4085-B484-41564154146C}" type="slidenum">
              <a:rPr lang="en-GB" altLang="en-US" smtClean="0"/>
              <a:pPr>
                <a:defRPr/>
              </a:pPr>
              <a:t>‹#›</a:t>
            </a:fld>
            <a:endParaRPr lang="en-GB" altLang="en-US"/>
          </a:p>
        </p:txBody>
      </p:sp>
    </p:spTree>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EA704C56-E8D9-4D4E-94E5-4E0026254E13}" type="slidenum">
              <a:rPr lang="en-GB" altLang="en-US" smtClean="0"/>
              <a:pPr>
                <a:defRPr/>
              </a:pPr>
              <a:t>‹#›</a:t>
            </a:fld>
            <a:endParaRPr lang="en-GB" altLang="en-US"/>
          </a:p>
        </p:txBody>
      </p:sp>
    </p:spTree>
  </p:cSld>
  <p:clrMapOvr>
    <a:masterClrMapping/>
  </p:clrMapOvr>
  <p:transition>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60350"/>
            <a:ext cx="8291513" cy="720725"/>
          </a:xfrm>
        </p:spPr>
        <p:txBody>
          <a:bodyPr/>
          <a:lstStyle/>
          <a:p>
            <a:r>
              <a:rPr lang="en-US"/>
              <a:t>Click to edit Master title style</a:t>
            </a:r>
            <a:endParaRPr lang="en-GB"/>
          </a:p>
        </p:txBody>
      </p:sp>
      <p:sp>
        <p:nvSpPr>
          <p:cNvPr id="3" name="Table Placeholder 2"/>
          <p:cNvSpPr>
            <a:spLocks noGrp="1"/>
          </p:cNvSpPr>
          <p:nvPr>
            <p:ph type="tbl" idx="1"/>
          </p:nvPr>
        </p:nvSpPr>
        <p:spPr>
          <a:xfrm>
            <a:off x="457200" y="1484313"/>
            <a:ext cx="8291513" cy="4608512"/>
          </a:xfrm>
        </p:spPr>
        <p:txBody>
          <a:bodyPr/>
          <a:lstStyle/>
          <a:p>
            <a:pPr lvl="0"/>
            <a:endParaRPr lang="en-GB" noProof="0"/>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6BAF79A5-73AA-4222-B8A3-988A680358AD}" type="slidenum">
              <a:rPr lang="en-GB" altLang="en-US"/>
              <a:pPr>
                <a:defRPr/>
              </a:pPr>
              <a:t>‹#›</a:t>
            </a:fld>
            <a:endParaRPr lang="en-GB" altLang="en-US"/>
          </a:p>
        </p:txBody>
      </p:sp>
    </p:spTree>
    <p:extLst>
      <p:ext uri="{BB962C8B-B14F-4D97-AF65-F5344CB8AC3E}">
        <p14:creationId xmlns:p14="http://schemas.microsoft.com/office/powerpoint/2010/main" val="3373929536"/>
      </p:ext>
    </p:extLst>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en-GB"/>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en-GB"/>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E2D832F1-511C-4668-8B60-18F7B2890559}" type="slidenum">
              <a:rPr lang="en-GB" altLang="en-US" smtClean="0"/>
              <a:pPr>
                <a:defRPr/>
              </a:pPr>
              <a:t>‹#›</a:t>
            </a:fld>
            <a:endParaRPr lang="en-GB" altLang="en-US"/>
          </a:p>
        </p:txBody>
      </p:sp>
      <p:sp>
        <p:nvSpPr>
          <p:cNvPr id="10" name="Rectangle 8"/>
          <p:cNvSpPr>
            <a:spLocks noChangeArrowheads="1"/>
          </p:cNvSpPr>
          <p:nvPr userDrawn="1"/>
        </p:nvSpPr>
        <p:spPr bwMode="auto">
          <a:xfrm>
            <a:off x="-3175" y="0"/>
            <a:ext cx="9144000" cy="1196975"/>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1" name="Rectangle 9"/>
          <p:cNvSpPr>
            <a:spLocks noChangeArrowheads="1"/>
          </p:cNvSpPr>
          <p:nvPr userDrawn="1"/>
        </p:nvSpPr>
        <p:spPr bwMode="auto">
          <a:xfrm>
            <a:off x="0" y="6308725"/>
            <a:ext cx="9139238" cy="2778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2" name="Rectangle 10"/>
          <p:cNvSpPr>
            <a:spLocks noChangeArrowheads="1"/>
          </p:cNvSpPr>
          <p:nvPr userDrawn="1"/>
        </p:nvSpPr>
        <p:spPr bwMode="auto">
          <a:xfrm>
            <a:off x="-3175" y="1089025"/>
            <a:ext cx="9147175" cy="21590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5" name="Rectangle 11"/>
          <p:cNvSpPr>
            <a:spLocks noChangeArrowheads="1"/>
          </p:cNvSpPr>
          <p:nvPr userDrawn="1"/>
        </p:nvSpPr>
        <p:spPr bwMode="auto">
          <a:xfrm>
            <a:off x="0" y="6605588"/>
            <a:ext cx="9139238" cy="277812"/>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pic>
        <p:nvPicPr>
          <p:cNvPr id="16" name="Picture 12" descr="CHALKS"/>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215900" y="4689475"/>
            <a:ext cx="3024188" cy="193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Lst>
  <p:transition>
    <p:wipe dir="r"/>
  </p:transition>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8.jpg"/><Relationship Id="rId4" Type="http://schemas.openxmlformats.org/officeDocument/2006/relationships/image" Target="../media/image7.jp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mailto:admin@christchurchschool.herts.sch.uk" TargetMode="External"/><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457200" y="1325761"/>
            <a:ext cx="8229600" cy="2103239"/>
          </a:xfrm>
        </p:spPr>
        <p:txBody>
          <a:bodyPr>
            <a:normAutofit/>
          </a:bodyPr>
          <a:lstStyle/>
          <a:p>
            <a:pPr eaLnBrk="1" hangingPunct="1"/>
            <a:r>
              <a:rPr lang="en-US" altLang="en-US" sz="2400" b="1" dirty="0">
                <a:latin typeface="Century Gothic" panose="020B0502020202020204" pitchFamily="34" charset="0"/>
              </a:rPr>
              <a:t>Welcome to </a:t>
            </a:r>
            <a:br>
              <a:rPr lang="en-US" altLang="en-US" sz="2400" b="1" dirty="0">
                <a:latin typeface="Century Gothic" panose="020B0502020202020204" pitchFamily="34" charset="0"/>
              </a:rPr>
            </a:br>
            <a:r>
              <a:rPr lang="en-US" altLang="en-US" sz="2400" b="1" dirty="0">
                <a:latin typeface="Century Gothic" panose="020B0502020202020204" pitchFamily="34" charset="0"/>
              </a:rPr>
              <a:t>the Year 4 </a:t>
            </a:r>
            <a:br>
              <a:rPr lang="en-US" altLang="en-US" sz="2400" b="1" dirty="0">
                <a:latin typeface="Century Gothic" panose="020B0502020202020204" pitchFamily="34" charset="0"/>
              </a:rPr>
            </a:br>
            <a:r>
              <a:rPr lang="en-US" altLang="en-US" sz="2400" b="1" dirty="0">
                <a:latin typeface="Century Gothic" panose="020B0502020202020204" pitchFamily="34" charset="0"/>
              </a:rPr>
              <a:t>Curriculum </a:t>
            </a:r>
            <a:br>
              <a:rPr lang="en-US" altLang="en-US" sz="2400" b="1" dirty="0">
                <a:latin typeface="Century Gothic" panose="020B0502020202020204" pitchFamily="34" charset="0"/>
              </a:rPr>
            </a:br>
            <a:r>
              <a:rPr lang="en-US" altLang="en-US" sz="2400" b="1" dirty="0">
                <a:latin typeface="Century Gothic" panose="020B0502020202020204" pitchFamily="34" charset="0"/>
              </a:rPr>
              <a:t>Information Evening</a:t>
            </a:r>
          </a:p>
        </p:txBody>
      </p:sp>
      <p:pic>
        <p:nvPicPr>
          <p:cNvPr id="17409" name="Picture 1"/>
          <p:cNvPicPr>
            <a:picLocks noChangeAspect="1" noChangeArrowheads="1"/>
          </p:cNvPicPr>
          <p:nvPr/>
        </p:nvPicPr>
        <p:blipFill>
          <a:blip r:embed="rId3" cstate="print"/>
          <a:srcRect l="25984" t="7784" r="66538" b="75066"/>
          <a:stretch>
            <a:fillRect/>
          </a:stretch>
        </p:blipFill>
        <p:spPr bwMode="auto">
          <a:xfrm>
            <a:off x="7776356" y="0"/>
            <a:ext cx="1367644" cy="1764196"/>
          </a:xfrm>
          <a:prstGeom prst="rect">
            <a:avLst/>
          </a:prstGeom>
          <a:noFill/>
          <a:ln w="9525">
            <a:noFill/>
            <a:miter lim="800000"/>
            <a:headEnd/>
            <a:tailEnd/>
          </a:ln>
        </p:spPr>
      </p:pic>
    </p:spTree>
  </p:cSld>
  <p:clrMapOvr>
    <a:masterClrMapping/>
  </p:clrMapOvr>
  <p:transition advTm="15626">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
          <p:cNvSpPr/>
          <p:nvPr/>
        </p:nvSpPr>
        <p:spPr>
          <a:xfrm>
            <a:off x="2656550" y="620688"/>
            <a:ext cx="3632200" cy="5637212"/>
          </a:xfrm>
          <a:custGeom>
            <a:avLst/>
            <a:gdLst>
              <a:gd name="connsiteX0" fmla="*/ 137786 w 3632548"/>
              <a:gd name="connsiteY0" fmla="*/ 0 h 5636713"/>
              <a:gd name="connsiteX1" fmla="*/ 0 w 3632548"/>
              <a:gd name="connsiteY1" fmla="*/ 5611661 h 5636713"/>
              <a:gd name="connsiteX2" fmla="*/ 3632548 w 3632548"/>
              <a:gd name="connsiteY2" fmla="*/ 5636713 h 5636713"/>
              <a:gd name="connsiteX3" fmla="*/ 3482235 w 3632548"/>
              <a:gd name="connsiteY3" fmla="*/ 12526 h 5636713"/>
              <a:gd name="connsiteX4" fmla="*/ 137786 w 3632548"/>
              <a:gd name="connsiteY4" fmla="*/ 0 h 56367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32548" h="5636713">
                <a:moveTo>
                  <a:pt x="137786" y="0"/>
                </a:moveTo>
                <a:lnTo>
                  <a:pt x="0" y="5611661"/>
                </a:lnTo>
                <a:lnTo>
                  <a:pt x="3632548" y="5636713"/>
                </a:lnTo>
                <a:lnTo>
                  <a:pt x="3482235" y="12526"/>
                </a:lnTo>
                <a:lnTo>
                  <a:pt x="137786" y="0"/>
                </a:lnTo>
                <a:close/>
              </a:path>
            </a:pathLst>
          </a:custGeom>
          <a:solidFill>
            <a:srgbClr val="02040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7171" name="Rectangle 2"/>
          <p:cNvSpPr>
            <a:spLocks noGrp="1" noChangeArrowheads="1"/>
          </p:cNvSpPr>
          <p:nvPr>
            <p:ph type="ctrTitle"/>
          </p:nvPr>
        </p:nvSpPr>
        <p:spPr>
          <a:xfrm>
            <a:off x="2657148" y="881070"/>
            <a:ext cx="3683094" cy="3403268"/>
          </a:xfrm>
        </p:spPr>
        <p:txBody>
          <a:bodyPr lIns="91440" tIns="45720" rIns="91440" bIns="91440" anchor="ctr" anchorCtr="0">
            <a:normAutofit fontScale="90000"/>
          </a:bodyPr>
          <a:lstStyle/>
          <a:p>
            <a:r>
              <a:rPr lang="en-US" altLang="en-US" b="1" dirty="0">
                <a:latin typeface="Century Gothic"/>
              </a:rPr>
              <a:t>Year 4 Team </a:t>
            </a:r>
            <a:br>
              <a:rPr lang="en-US" altLang="en-US" b="1" dirty="0">
                <a:latin typeface="Century Gothic" panose="020B0502020202020204" pitchFamily="34" charset="0"/>
              </a:rPr>
            </a:br>
            <a:br>
              <a:rPr lang="en-US" altLang="en-US" b="1" dirty="0">
                <a:latin typeface="Century Gothic" panose="020B0502020202020204" pitchFamily="34" charset="0"/>
              </a:rPr>
            </a:br>
            <a:r>
              <a:rPr lang="en-US" altLang="en-US" sz="2700" b="1" dirty="0">
                <a:latin typeface="Century Gothic"/>
              </a:rPr>
              <a:t>Miss Parry</a:t>
            </a:r>
            <a:br>
              <a:rPr lang="en-US" altLang="en-US" sz="2700" b="1" dirty="0">
                <a:latin typeface="Century Gothic"/>
              </a:rPr>
            </a:br>
            <a:r>
              <a:rPr lang="en-US" altLang="en-US" sz="2700" b="1" dirty="0" err="1">
                <a:latin typeface="Century Gothic"/>
              </a:rPr>
              <a:t>Mrs</a:t>
            </a:r>
            <a:r>
              <a:rPr lang="en-US" altLang="en-US" sz="2700" b="1" dirty="0">
                <a:latin typeface="Century Gothic"/>
              </a:rPr>
              <a:t> Jones (T am)</a:t>
            </a:r>
            <a:br>
              <a:rPr lang="en-US" altLang="en-US" sz="2700" b="1" dirty="0">
                <a:latin typeface="Century Gothic"/>
              </a:rPr>
            </a:br>
            <a:r>
              <a:rPr lang="en-US" altLang="en-US" sz="2700" b="1" dirty="0" err="1">
                <a:latin typeface="Century Gothic"/>
              </a:rPr>
              <a:t>Mrs</a:t>
            </a:r>
            <a:r>
              <a:rPr lang="en-US" altLang="en-US" sz="2700" b="1" dirty="0">
                <a:latin typeface="Century Gothic"/>
              </a:rPr>
              <a:t> </a:t>
            </a:r>
            <a:r>
              <a:rPr lang="en-US" altLang="en-US" sz="2700" b="1" dirty="0" err="1">
                <a:latin typeface="Century Gothic"/>
              </a:rPr>
              <a:t>Byde</a:t>
            </a:r>
            <a:r>
              <a:rPr lang="en-US" altLang="en-US" sz="2700" b="1" dirty="0">
                <a:latin typeface="Century Gothic"/>
              </a:rPr>
              <a:t> (M-W, F)</a:t>
            </a:r>
            <a:br>
              <a:rPr lang="en-US" altLang="en-US" sz="2700" b="1" dirty="0">
                <a:latin typeface="Century Gothic"/>
              </a:rPr>
            </a:br>
            <a:r>
              <a:rPr lang="en-US" altLang="en-US" sz="2700" b="1" dirty="0" err="1">
                <a:latin typeface="Century Gothic"/>
              </a:rPr>
              <a:t>Mrs</a:t>
            </a:r>
            <a:r>
              <a:rPr lang="en-US" altLang="en-US" sz="2700" b="1" dirty="0">
                <a:latin typeface="Century Gothic"/>
              </a:rPr>
              <a:t> Redfern (M-Th am)</a:t>
            </a:r>
            <a:br>
              <a:rPr lang="en-US" altLang="en-US" sz="2700" b="1" dirty="0">
                <a:latin typeface="Century Gothic"/>
              </a:rPr>
            </a:br>
            <a:r>
              <a:rPr lang="en-US" altLang="en-US" sz="2700" b="1" dirty="0" err="1">
                <a:latin typeface="Century Gothic"/>
              </a:rPr>
              <a:t>Mrs</a:t>
            </a:r>
            <a:r>
              <a:rPr lang="en-US" altLang="en-US" sz="2700" b="1" dirty="0">
                <a:latin typeface="Century Gothic"/>
              </a:rPr>
              <a:t> Welch (Th pm)</a:t>
            </a:r>
            <a:br>
              <a:rPr lang="en-US" altLang="en-US" sz="2700" b="1" dirty="0">
                <a:latin typeface="Century Gothic"/>
              </a:rPr>
            </a:br>
            <a:r>
              <a:rPr lang="en-US" altLang="en-US" sz="2700" b="1" dirty="0" err="1">
                <a:latin typeface="Century Gothic"/>
              </a:rPr>
              <a:t>Mrs</a:t>
            </a:r>
            <a:r>
              <a:rPr lang="en-US" altLang="en-US" sz="2700" b="1" dirty="0">
                <a:latin typeface="Century Gothic"/>
              </a:rPr>
              <a:t> Shaw (F am)</a:t>
            </a:r>
            <a:br>
              <a:rPr lang="en-US" altLang="en-US" sz="3100" dirty="0">
                <a:latin typeface="Century Gothic" panose="020B0502020202020204" pitchFamily="34" charset="0"/>
              </a:rPr>
            </a:br>
            <a:endParaRPr lang="en-US" altLang="en-US" sz="3600" dirty="0">
              <a:latin typeface="Century Gothic" panose="020B0502020202020204" pitchFamily="34" charset="0"/>
            </a:endParaRPr>
          </a:p>
        </p:txBody>
      </p:sp>
      <p:pic>
        <p:nvPicPr>
          <p:cNvPr id="7172" name="Picture 12" descr="CHALK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08288" y="4294188"/>
            <a:ext cx="3024187" cy="193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
          <p:cNvPicPr>
            <a:picLocks noChangeAspect="1" noChangeArrowheads="1"/>
          </p:cNvPicPr>
          <p:nvPr/>
        </p:nvPicPr>
        <p:blipFill>
          <a:blip r:embed="rId4" cstate="print"/>
          <a:srcRect l="25984" t="7784" r="66538" b="75066"/>
          <a:stretch>
            <a:fillRect/>
          </a:stretch>
        </p:blipFill>
        <p:spPr bwMode="auto">
          <a:xfrm>
            <a:off x="7776356" y="0"/>
            <a:ext cx="1367644" cy="1764196"/>
          </a:xfrm>
          <a:prstGeom prst="rect">
            <a:avLst/>
          </a:prstGeom>
          <a:noFill/>
          <a:ln w="9525">
            <a:noFill/>
            <a:miter lim="800000"/>
            <a:headEnd/>
            <a:tailEnd/>
          </a:ln>
        </p:spPr>
      </p:pic>
    </p:spTree>
  </p:cSld>
  <p:clrMapOvr>
    <a:masterClrMapping/>
  </p:clrMapOvr>
  <p:transition advTm="31067">
    <p:wipe dir="r"/>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alpha val="20000"/>
          </a:schemeClr>
        </a:solidFill>
        <a:effectLst/>
      </p:bgPr>
    </p:bg>
    <p:spTree>
      <p:nvGrpSpPr>
        <p:cNvPr id="1" name=""/>
        <p:cNvGrpSpPr/>
        <p:nvPr/>
      </p:nvGrpSpPr>
      <p:grpSpPr>
        <a:xfrm>
          <a:off x="0" y="0"/>
          <a:ext cx="0" cy="0"/>
          <a:chOff x="0" y="0"/>
          <a:chExt cx="0" cy="0"/>
        </a:xfrm>
      </p:grpSpPr>
      <p:sp>
        <p:nvSpPr>
          <p:cNvPr id="5" name="Rectangle 4"/>
          <p:cNvSpPr/>
          <p:nvPr/>
        </p:nvSpPr>
        <p:spPr>
          <a:xfrm>
            <a:off x="143508" y="4761148"/>
            <a:ext cx="3384376"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2" name="Title 1"/>
          <p:cNvSpPr>
            <a:spLocks noGrp="1"/>
          </p:cNvSpPr>
          <p:nvPr>
            <p:ph type="title"/>
          </p:nvPr>
        </p:nvSpPr>
        <p:spPr>
          <a:xfrm>
            <a:off x="791580" y="0"/>
            <a:ext cx="7772400" cy="1143000"/>
          </a:xfrm>
        </p:spPr>
        <p:txBody>
          <a:bodyPr/>
          <a:lstStyle/>
          <a:p>
            <a:r>
              <a:rPr lang="en-GB" dirty="0">
                <a:solidFill>
                  <a:schemeClr val="bg1"/>
                </a:solidFill>
                <a:latin typeface="Century Gothic" pitchFamily="34" charset="0"/>
              </a:rPr>
              <a:t>Timetable</a:t>
            </a:r>
          </a:p>
        </p:txBody>
      </p:sp>
      <p:pic>
        <p:nvPicPr>
          <p:cNvPr id="4" name="Picture 1"/>
          <p:cNvPicPr>
            <a:picLocks noChangeAspect="1" noChangeArrowheads="1"/>
          </p:cNvPicPr>
          <p:nvPr/>
        </p:nvPicPr>
        <p:blipFill>
          <a:blip r:embed="rId2" cstate="print"/>
          <a:srcRect l="25984" t="7784" r="66538" b="75066"/>
          <a:stretch>
            <a:fillRect/>
          </a:stretch>
        </p:blipFill>
        <p:spPr bwMode="auto">
          <a:xfrm>
            <a:off x="8299985" y="0"/>
            <a:ext cx="844015" cy="1088740"/>
          </a:xfrm>
          <a:prstGeom prst="rect">
            <a:avLst/>
          </a:prstGeom>
          <a:noFill/>
          <a:ln w="9525">
            <a:noFill/>
            <a:miter lim="800000"/>
            <a:headEnd/>
            <a:tailEnd/>
          </a:ln>
        </p:spPr>
      </p:pic>
      <p:pic>
        <p:nvPicPr>
          <p:cNvPr id="6" name="Picture 5">
            <a:extLst>
              <a:ext uri="{FF2B5EF4-FFF2-40B4-BE49-F238E27FC236}">
                <a16:creationId xmlns:a16="http://schemas.microsoft.com/office/drawing/2014/main" id="{0FD46176-AE06-15A5-4463-D0036D9B134E}"/>
              </a:ext>
            </a:extLst>
          </p:cNvPr>
          <p:cNvPicPr>
            <a:picLocks noChangeAspect="1"/>
          </p:cNvPicPr>
          <p:nvPr/>
        </p:nvPicPr>
        <p:blipFill>
          <a:blip r:embed="rId3"/>
          <a:stretch>
            <a:fillRect/>
          </a:stretch>
        </p:blipFill>
        <p:spPr>
          <a:xfrm>
            <a:off x="137500" y="1556792"/>
            <a:ext cx="8676456" cy="4216165"/>
          </a:xfrm>
          <a:prstGeom prst="rect">
            <a:avLst/>
          </a:prstGeom>
        </p:spPr>
      </p:pic>
    </p:spTree>
    <p:extLst>
      <p:ext uri="{BB962C8B-B14F-4D97-AF65-F5344CB8AC3E}">
        <p14:creationId xmlns:p14="http://schemas.microsoft.com/office/powerpoint/2010/main" val="1470027455"/>
      </p:ext>
    </p:extLst>
  </p:cSld>
  <p:clrMapOvr>
    <a:masterClrMapping/>
  </p:clrMapOvr>
  <p:transition advTm="6140">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3508" y="4761148"/>
            <a:ext cx="3384376"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914400" y="152636"/>
            <a:ext cx="7772400" cy="900100"/>
          </a:xfrm>
        </p:spPr>
        <p:txBody>
          <a:bodyPr lIns="91440" tIns="45720" rIns="91440" bIns="91440" anchor="b" anchorCtr="0">
            <a:normAutofit/>
          </a:bodyPr>
          <a:lstStyle/>
          <a:p>
            <a:r>
              <a:rPr lang="en-GB" dirty="0">
                <a:solidFill>
                  <a:schemeClr val="bg1"/>
                </a:solidFill>
                <a:latin typeface="Century Gothic"/>
              </a:rPr>
              <a:t>Home Learning</a:t>
            </a:r>
            <a:endParaRPr lang="en-GB" dirty="0">
              <a:solidFill>
                <a:schemeClr val="bg1"/>
              </a:solidFill>
              <a:latin typeface="Century Gothic" pitchFamily="34" charset="0"/>
            </a:endParaRPr>
          </a:p>
        </p:txBody>
      </p:sp>
      <p:sp>
        <p:nvSpPr>
          <p:cNvPr id="3" name="Content Placeholder 2"/>
          <p:cNvSpPr>
            <a:spLocks noGrp="1"/>
          </p:cNvSpPr>
          <p:nvPr>
            <p:ph sz="quarter" idx="1"/>
          </p:nvPr>
        </p:nvSpPr>
        <p:spPr>
          <a:xfrm>
            <a:off x="395536" y="1447800"/>
            <a:ext cx="8291264" cy="4933528"/>
          </a:xfrm>
        </p:spPr>
        <p:txBody>
          <a:bodyPr vert="horz" lIns="91440" tIns="45720" rIns="91440" bIns="45720" anchor="t">
            <a:normAutofit/>
          </a:bodyPr>
          <a:lstStyle/>
          <a:p>
            <a:r>
              <a:rPr lang="en-GB" dirty="0">
                <a:latin typeface="Century Gothic"/>
              </a:rPr>
              <a:t>Weekly spelling work on Spelling Shed</a:t>
            </a:r>
          </a:p>
          <a:p>
            <a:endParaRPr lang="en-GB" dirty="0">
              <a:latin typeface="Century Gothic" panose="020B0502020202020204" pitchFamily="34" charset="0"/>
            </a:endParaRPr>
          </a:p>
          <a:p>
            <a:r>
              <a:rPr lang="en-GB" dirty="0">
                <a:latin typeface="Century Gothic"/>
              </a:rPr>
              <a:t>TTRS – 14 garage games every week</a:t>
            </a:r>
          </a:p>
          <a:p>
            <a:r>
              <a:rPr lang="en-GB" dirty="0">
                <a:latin typeface="Century Gothic"/>
              </a:rPr>
              <a:t>Numbots – 15 minutes a week</a:t>
            </a:r>
            <a:endParaRPr lang="en-GB" dirty="0">
              <a:latin typeface="Century Gothic" panose="020B0502020202020204" pitchFamily="34" charset="0"/>
            </a:endParaRPr>
          </a:p>
          <a:p>
            <a:pPr lvl="1"/>
            <a:r>
              <a:rPr lang="en-GB" dirty="0">
                <a:latin typeface="Century Gothic"/>
              </a:rPr>
              <a:t>Set on a </a:t>
            </a:r>
            <a:r>
              <a:rPr lang="en-GB" b="1" dirty="0">
                <a:solidFill>
                  <a:schemeClr val="accent1"/>
                </a:solidFill>
                <a:latin typeface="Century Gothic"/>
              </a:rPr>
              <a:t>Friday</a:t>
            </a:r>
            <a:r>
              <a:rPr lang="en-GB" dirty="0">
                <a:latin typeface="Century Gothic"/>
              </a:rPr>
              <a:t>, and due the following </a:t>
            </a:r>
            <a:r>
              <a:rPr lang="en-GB" b="1" dirty="0">
                <a:solidFill>
                  <a:schemeClr val="accent1"/>
                </a:solidFill>
                <a:latin typeface="Century Gothic"/>
              </a:rPr>
              <a:t>Thursday</a:t>
            </a:r>
          </a:p>
          <a:p>
            <a:endParaRPr lang="en-GB" dirty="0">
              <a:latin typeface="Century Gothic" panose="020B0502020202020204" pitchFamily="34" charset="0"/>
            </a:endParaRPr>
          </a:p>
          <a:p>
            <a:r>
              <a:rPr lang="en-GB" dirty="0">
                <a:latin typeface="Century Gothic"/>
              </a:rPr>
              <a:t>Reading every night – Reading books changed on a </a:t>
            </a:r>
            <a:r>
              <a:rPr lang="en-GB" b="1" dirty="0">
                <a:solidFill>
                  <a:schemeClr val="accent1"/>
                </a:solidFill>
                <a:latin typeface="Century Gothic"/>
              </a:rPr>
              <a:t>Thursday</a:t>
            </a:r>
            <a:endParaRPr lang="en-GB" b="1" dirty="0">
              <a:solidFill>
                <a:schemeClr val="accent1"/>
              </a:solidFill>
              <a:latin typeface="Century Gothic" panose="020B0502020202020204" pitchFamily="34" charset="0"/>
            </a:endParaRPr>
          </a:p>
          <a:p>
            <a:pPr marL="0" indent="0">
              <a:buClr>
                <a:srgbClr val="8C0901"/>
              </a:buClr>
              <a:buNone/>
            </a:pPr>
            <a:endParaRPr lang="en-GB" dirty="0">
              <a:latin typeface="Century Gothic" panose="020B0502020202020204" pitchFamily="34" charset="0"/>
            </a:endParaRPr>
          </a:p>
          <a:p>
            <a:pPr marL="320040" lvl="1" indent="0">
              <a:buNone/>
            </a:pPr>
            <a:endParaRPr lang="en-GB" dirty="0">
              <a:latin typeface="Century Gothic" panose="020B0502020202020204" pitchFamily="34" charset="0"/>
            </a:endParaRPr>
          </a:p>
        </p:txBody>
      </p:sp>
      <p:pic>
        <p:nvPicPr>
          <p:cNvPr id="4" name="Picture 1"/>
          <p:cNvPicPr>
            <a:picLocks noChangeAspect="1" noChangeArrowheads="1"/>
          </p:cNvPicPr>
          <p:nvPr/>
        </p:nvPicPr>
        <p:blipFill>
          <a:blip r:embed="rId2" cstate="print"/>
          <a:srcRect l="25984" t="7784" r="66538" b="75066"/>
          <a:stretch>
            <a:fillRect/>
          </a:stretch>
        </p:blipFill>
        <p:spPr bwMode="auto">
          <a:xfrm>
            <a:off x="8299985" y="36004"/>
            <a:ext cx="844015" cy="1088740"/>
          </a:xfrm>
          <a:prstGeom prst="rect">
            <a:avLst/>
          </a:prstGeom>
          <a:noFill/>
          <a:ln w="9525">
            <a:noFill/>
            <a:miter lim="800000"/>
            <a:headEnd/>
            <a:tailEnd/>
          </a:ln>
        </p:spPr>
      </p:pic>
    </p:spTree>
  </p:cSld>
  <p:clrMapOvr>
    <a:masterClrMapping/>
  </p:clrMapOvr>
  <p:transition advTm="33644">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A2AF6-5129-4DC0-B594-5983B8764192}"/>
              </a:ext>
            </a:extLst>
          </p:cNvPr>
          <p:cNvSpPr>
            <a:spLocks noGrp="1"/>
          </p:cNvSpPr>
          <p:nvPr>
            <p:ph type="title"/>
          </p:nvPr>
        </p:nvSpPr>
        <p:spPr>
          <a:xfrm>
            <a:off x="395536" y="0"/>
            <a:ext cx="7772400" cy="1143000"/>
          </a:xfrm>
        </p:spPr>
        <p:txBody>
          <a:bodyPr/>
          <a:lstStyle/>
          <a:p>
            <a:r>
              <a:rPr lang="en-US" dirty="0">
                <a:solidFill>
                  <a:schemeClr val="bg1"/>
                </a:solidFill>
              </a:rPr>
              <a:t>Supporting Your Child</a:t>
            </a:r>
          </a:p>
        </p:txBody>
      </p:sp>
      <p:sp>
        <p:nvSpPr>
          <p:cNvPr id="4" name="TextBox 3">
            <a:extLst>
              <a:ext uri="{FF2B5EF4-FFF2-40B4-BE49-F238E27FC236}">
                <a16:creationId xmlns:a16="http://schemas.microsoft.com/office/drawing/2014/main" id="{F7BD86DE-8E30-4593-A9DC-0B35C8228D35}"/>
              </a:ext>
            </a:extLst>
          </p:cNvPr>
          <p:cNvSpPr txBox="1"/>
          <p:nvPr/>
        </p:nvSpPr>
        <p:spPr>
          <a:xfrm>
            <a:off x="395536" y="1731991"/>
            <a:ext cx="8748464" cy="2092881"/>
          </a:xfrm>
          <a:prstGeom prst="rect">
            <a:avLst/>
          </a:prstGeom>
          <a:noFill/>
        </p:spPr>
        <p:txBody>
          <a:bodyPr wrap="square">
            <a:spAutoFit/>
          </a:bodyPr>
          <a:lstStyle/>
          <a:p>
            <a:pPr marL="0" indent="0">
              <a:buNone/>
            </a:pPr>
            <a:r>
              <a:rPr lang="en-GB" sz="2600" dirty="0">
                <a:latin typeface="Century Gothic" panose="020B0502020202020204" pitchFamily="34" charset="0"/>
              </a:rPr>
              <a:t>In all home learning, support your child by reminding them to:</a:t>
            </a:r>
          </a:p>
          <a:p>
            <a:pPr marL="285750" lvl="0" indent="-285750">
              <a:buFont typeface="Arial" panose="020B0604020202020204" pitchFamily="34" charset="0"/>
              <a:buChar char="•"/>
            </a:pPr>
            <a:r>
              <a:rPr lang="en-GB" sz="2600" i="1" dirty="0">
                <a:latin typeface="Century Gothic" panose="020B0502020202020204" pitchFamily="34" charset="0"/>
              </a:rPr>
              <a:t>Always try their best</a:t>
            </a:r>
          </a:p>
          <a:p>
            <a:pPr marL="285750" lvl="0" indent="-285750">
              <a:buFont typeface="Arial" panose="020B0604020202020204" pitchFamily="34" charset="0"/>
              <a:buChar char="•"/>
            </a:pPr>
            <a:r>
              <a:rPr lang="en-GB" sz="2600" i="1" dirty="0">
                <a:latin typeface="Century Gothic" panose="020B0502020202020204" pitchFamily="34" charset="0"/>
              </a:rPr>
              <a:t>Complete their home learning on time</a:t>
            </a:r>
          </a:p>
          <a:p>
            <a:pPr marL="285750" lvl="0" indent="-285750">
              <a:buFont typeface="Arial" panose="020B0604020202020204" pitchFamily="34" charset="0"/>
              <a:buChar char="•"/>
            </a:pPr>
            <a:r>
              <a:rPr lang="en-GB" sz="2600" i="1" dirty="0">
                <a:latin typeface="Century Gothic" panose="020B0502020202020204" pitchFamily="34" charset="0"/>
              </a:rPr>
              <a:t>Reflect on their home learning</a:t>
            </a:r>
            <a:endParaRPr lang="en-GB" sz="2600" dirty="0">
              <a:latin typeface="Century Gothic" panose="020B0502020202020204" pitchFamily="34" charset="0"/>
            </a:endParaRPr>
          </a:p>
        </p:txBody>
      </p:sp>
    </p:spTree>
    <p:extLst>
      <p:ext uri="{BB962C8B-B14F-4D97-AF65-F5344CB8AC3E}">
        <p14:creationId xmlns:p14="http://schemas.microsoft.com/office/powerpoint/2010/main" val="792566344"/>
      </p:ext>
    </p:extLst>
  </p:cSld>
  <p:clrMapOvr>
    <a:masterClrMapping/>
  </p:clrMapOvr>
  <p:transition advTm="20546">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3508" y="4761148"/>
            <a:ext cx="3384376"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47564" y="0"/>
            <a:ext cx="7772400" cy="1143000"/>
          </a:xfrm>
        </p:spPr>
        <p:txBody>
          <a:bodyPr/>
          <a:lstStyle/>
          <a:p>
            <a:r>
              <a:rPr lang="en-GB" dirty="0">
                <a:solidFill>
                  <a:schemeClr val="bg1"/>
                </a:solidFill>
                <a:latin typeface="Century Gothic" pitchFamily="34" charset="0"/>
              </a:rPr>
              <a:t>Reading</a:t>
            </a:r>
          </a:p>
        </p:txBody>
      </p:sp>
      <p:sp>
        <p:nvSpPr>
          <p:cNvPr id="3" name="Content Placeholder 2"/>
          <p:cNvSpPr>
            <a:spLocks noGrp="1"/>
          </p:cNvSpPr>
          <p:nvPr>
            <p:ph sz="quarter" idx="1"/>
          </p:nvPr>
        </p:nvSpPr>
        <p:spPr>
          <a:xfrm>
            <a:off x="359532" y="1484784"/>
            <a:ext cx="8060432" cy="4968552"/>
          </a:xfrm>
        </p:spPr>
        <p:txBody>
          <a:bodyPr>
            <a:normAutofit fontScale="85000" lnSpcReduction="20000"/>
          </a:bodyPr>
          <a:lstStyle/>
          <a:p>
            <a:r>
              <a:rPr lang="en-GB" sz="3100" dirty="0">
                <a:latin typeface="Century Gothic" pitchFamily="34" charset="0"/>
              </a:rPr>
              <a:t>Encourage your child to read </a:t>
            </a:r>
            <a:r>
              <a:rPr lang="en-GB" sz="3100" b="1" dirty="0">
                <a:solidFill>
                  <a:schemeClr val="accent1"/>
                </a:solidFill>
                <a:latin typeface="Century Gothic" pitchFamily="34" charset="0"/>
              </a:rPr>
              <a:t>every day</a:t>
            </a:r>
          </a:p>
          <a:p>
            <a:pPr marL="0" indent="0">
              <a:buNone/>
            </a:pPr>
            <a:endParaRPr lang="en-GB" sz="3100" dirty="0">
              <a:latin typeface="Century Gothic" pitchFamily="34" charset="0"/>
            </a:endParaRPr>
          </a:p>
          <a:p>
            <a:r>
              <a:rPr lang="en-GB" sz="3100" dirty="0">
                <a:latin typeface="Century Gothic" pitchFamily="34" charset="0"/>
              </a:rPr>
              <a:t>Please read </a:t>
            </a:r>
            <a:r>
              <a:rPr lang="en-GB" sz="3100" b="1" u="sng" dirty="0">
                <a:solidFill>
                  <a:schemeClr val="accent1"/>
                </a:solidFill>
                <a:latin typeface="Century Gothic" pitchFamily="34" charset="0"/>
              </a:rPr>
              <a:t>WITH</a:t>
            </a:r>
            <a:r>
              <a:rPr lang="en-GB" sz="3100" dirty="0">
                <a:latin typeface="Century Gothic" pitchFamily="34" charset="0"/>
              </a:rPr>
              <a:t> your child at least two or three times a week, checking for understanding and then sign in the ‘Reading Record’ for us to see</a:t>
            </a:r>
          </a:p>
          <a:p>
            <a:pPr marL="0" indent="0">
              <a:buNone/>
            </a:pPr>
            <a:endParaRPr lang="en-GB" sz="3100" dirty="0">
              <a:latin typeface="Century Gothic" pitchFamily="34" charset="0"/>
            </a:endParaRPr>
          </a:p>
          <a:p>
            <a:r>
              <a:rPr lang="en-GB" sz="3100" dirty="0">
                <a:latin typeface="Century Gothic" pitchFamily="34" charset="0"/>
              </a:rPr>
              <a:t>Reading books to be changed on a Thursday</a:t>
            </a:r>
          </a:p>
          <a:p>
            <a:endParaRPr lang="en-GB" sz="3100" dirty="0">
              <a:latin typeface="Century Gothic" pitchFamily="34" charset="0"/>
            </a:endParaRPr>
          </a:p>
          <a:p>
            <a:r>
              <a:rPr lang="en-GB" sz="3100" dirty="0">
                <a:latin typeface="Century Gothic" pitchFamily="34" charset="0"/>
              </a:rPr>
              <a:t>Please also read </a:t>
            </a:r>
            <a:r>
              <a:rPr lang="en-GB" sz="3100" b="1" u="sng" dirty="0">
                <a:solidFill>
                  <a:schemeClr val="accent1"/>
                </a:solidFill>
                <a:latin typeface="Century Gothic" pitchFamily="34" charset="0"/>
              </a:rPr>
              <a:t>TO</a:t>
            </a:r>
            <a:r>
              <a:rPr lang="en-GB" sz="3100" dirty="0">
                <a:latin typeface="Century Gothic" pitchFamily="34" charset="0"/>
              </a:rPr>
              <a:t> your child</a:t>
            </a:r>
          </a:p>
          <a:p>
            <a:endParaRPr lang="en-GB" sz="3100" dirty="0">
              <a:latin typeface="Century Gothic" pitchFamily="34" charset="0"/>
            </a:endParaRPr>
          </a:p>
          <a:p>
            <a:r>
              <a:rPr lang="en-GB" sz="3100" dirty="0">
                <a:latin typeface="Century Gothic" pitchFamily="34" charset="0"/>
              </a:rPr>
              <a:t>A list of recommended reading for Year 4 is on the school website</a:t>
            </a:r>
          </a:p>
          <a:p>
            <a:endParaRPr lang="en-GB" sz="2800" dirty="0">
              <a:latin typeface="Century Gothic" pitchFamily="34" charset="0"/>
            </a:endParaRPr>
          </a:p>
          <a:p>
            <a:pPr marL="0" indent="0">
              <a:buNone/>
            </a:pPr>
            <a:endParaRPr lang="en-GB" sz="2400" dirty="0">
              <a:latin typeface="Century Gothic" pitchFamily="34" charset="0"/>
            </a:endParaRPr>
          </a:p>
          <a:p>
            <a:pPr marL="0" indent="0">
              <a:buNone/>
            </a:pPr>
            <a:endParaRPr lang="en-GB" dirty="0"/>
          </a:p>
          <a:p>
            <a:pPr>
              <a:buNone/>
            </a:pPr>
            <a:endParaRPr lang="en-GB" dirty="0"/>
          </a:p>
        </p:txBody>
      </p:sp>
      <p:pic>
        <p:nvPicPr>
          <p:cNvPr id="4" name="Picture 1"/>
          <p:cNvPicPr>
            <a:picLocks noChangeAspect="1" noChangeArrowheads="1"/>
          </p:cNvPicPr>
          <p:nvPr/>
        </p:nvPicPr>
        <p:blipFill>
          <a:blip r:embed="rId2" cstate="print"/>
          <a:srcRect l="25984" t="7784" r="66538" b="75066"/>
          <a:stretch>
            <a:fillRect/>
          </a:stretch>
        </p:blipFill>
        <p:spPr bwMode="auto">
          <a:xfrm>
            <a:off x="8299985" y="0"/>
            <a:ext cx="844015" cy="1088740"/>
          </a:xfrm>
          <a:prstGeom prst="rect">
            <a:avLst/>
          </a:prstGeom>
          <a:noFill/>
          <a:ln w="9525">
            <a:noFill/>
            <a:miter lim="800000"/>
            <a:headEnd/>
            <a:tailEnd/>
          </a:ln>
        </p:spPr>
      </p:pic>
    </p:spTree>
  </p:cSld>
  <p:clrMapOvr>
    <a:masterClrMapping/>
  </p:clrMapOvr>
  <p:transition advTm="46366">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3508" y="4761148"/>
            <a:ext cx="3384376"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47564" y="0"/>
            <a:ext cx="7772400" cy="1143000"/>
          </a:xfrm>
        </p:spPr>
        <p:txBody>
          <a:bodyPr/>
          <a:lstStyle/>
          <a:p>
            <a:r>
              <a:rPr lang="en-GB" dirty="0">
                <a:solidFill>
                  <a:schemeClr val="bg1"/>
                </a:solidFill>
                <a:latin typeface="Century Gothic" pitchFamily="34" charset="0"/>
              </a:rPr>
              <a:t>Spelling</a:t>
            </a:r>
          </a:p>
        </p:txBody>
      </p:sp>
      <p:sp>
        <p:nvSpPr>
          <p:cNvPr id="3" name="Content Placeholder 2"/>
          <p:cNvSpPr>
            <a:spLocks noGrp="1"/>
          </p:cNvSpPr>
          <p:nvPr>
            <p:ph sz="quarter" idx="1"/>
          </p:nvPr>
        </p:nvSpPr>
        <p:spPr>
          <a:xfrm>
            <a:off x="359532" y="1484784"/>
            <a:ext cx="8460940" cy="4860540"/>
          </a:xfrm>
        </p:spPr>
        <p:txBody>
          <a:bodyPr>
            <a:normAutofit/>
          </a:bodyPr>
          <a:lstStyle/>
          <a:p>
            <a:pPr marL="0" indent="0">
              <a:buNone/>
            </a:pPr>
            <a:endParaRPr lang="en-GB" sz="2400" dirty="0">
              <a:latin typeface="Century Gothic" pitchFamily="34" charset="0"/>
            </a:endParaRPr>
          </a:p>
          <a:p>
            <a:pPr marL="0" indent="0">
              <a:buNone/>
            </a:pPr>
            <a:endParaRPr lang="en-GB" dirty="0"/>
          </a:p>
          <a:p>
            <a:pPr>
              <a:buNone/>
            </a:pPr>
            <a:endParaRPr lang="en-GB" dirty="0"/>
          </a:p>
        </p:txBody>
      </p:sp>
      <p:pic>
        <p:nvPicPr>
          <p:cNvPr id="4" name="Picture 1"/>
          <p:cNvPicPr>
            <a:picLocks noChangeAspect="1" noChangeArrowheads="1"/>
          </p:cNvPicPr>
          <p:nvPr/>
        </p:nvPicPr>
        <p:blipFill>
          <a:blip r:embed="rId2" cstate="print"/>
          <a:srcRect l="25984" t="7784" r="66538" b="75066"/>
          <a:stretch>
            <a:fillRect/>
          </a:stretch>
        </p:blipFill>
        <p:spPr bwMode="auto">
          <a:xfrm>
            <a:off x="8299985" y="0"/>
            <a:ext cx="844015" cy="1088740"/>
          </a:xfrm>
          <a:prstGeom prst="rect">
            <a:avLst/>
          </a:prstGeom>
          <a:noFill/>
          <a:ln w="9525">
            <a:noFill/>
            <a:miter lim="800000"/>
            <a:headEnd/>
            <a:tailEnd/>
          </a:ln>
        </p:spPr>
      </p:pic>
      <p:sp>
        <p:nvSpPr>
          <p:cNvPr id="6" name="Content Placeholder 2">
            <a:extLst>
              <a:ext uri="{FF2B5EF4-FFF2-40B4-BE49-F238E27FC236}">
                <a16:creationId xmlns:a16="http://schemas.microsoft.com/office/drawing/2014/main" id="{9D59F63A-6AAE-1C37-F642-35C37171AFD9}"/>
              </a:ext>
            </a:extLst>
          </p:cNvPr>
          <p:cNvSpPr txBox="1">
            <a:spLocks/>
          </p:cNvSpPr>
          <p:nvPr/>
        </p:nvSpPr>
        <p:spPr>
          <a:xfrm>
            <a:off x="359532" y="1484784"/>
            <a:ext cx="8060432" cy="4968552"/>
          </a:xfrm>
          <a:prstGeom prst="rect">
            <a:avLst/>
          </a:prstGeom>
        </p:spPr>
        <p:txBody>
          <a:bodyPr vert="horz">
            <a:normAutofit/>
          </a:bodyPr>
          <a:lst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a:lstStyle>
          <a:p>
            <a:pPr fontAlgn="auto">
              <a:spcAft>
                <a:spcPts val="0"/>
              </a:spcAft>
            </a:pPr>
            <a:r>
              <a:rPr lang="en-US" sz="2400" b="0" i="0" dirty="0">
                <a:solidFill>
                  <a:srgbClr val="000000"/>
                </a:solidFill>
                <a:effectLst/>
                <a:latin typeface="Century Gothic" panose="020B0502020202020204" pitchFamily="34" charset="0"/>
              </a:rPr>
              <a:t>In KS2, we do not set weekly spellings to learn at home for a test. </a:t>
            </a:r>
          </a:p>
          <a:p>
            <a:pPr fontAlgn="auto">
              <a:spcAft>
                <a:spcPts val="0"/>
              </a:spcAft>
            </a:pPr>
            <a:endParaRPr lang="en-US" sz="2400" dirty="0">
              <a:solidFill>
                <a:srgbClr val="000000"/>
              </a:solidFill>
              <a:latin typeface="Century Gothic" panose="020B0502020202020204" pitchFamily="34" charset="0"/>
            </a:endParaRPr>
          </a:p>
          <a:p>
            <a:pPr fontAlgn="auto">
              <a:spcAft>
                <a:spcPts val="0"/>
              </a:spcAft>
            </a:pPr>
            <a:r>
              <a:rPr lang="en-US" sz="2400" b="0" i="0" dirty="0">
                <a:solidFill>
                  <a:srgbClr val="000000"/>
                </a:solidFill>
                <a:effectLst/>
                <a:latin typeface="Century Gothic" panose="020B0502020202020204" pitchFamily="34" charset="0"/>
              </a:rPr>
              <a:t>Instead, we use Spelling Shed, which incorporates evidence-based best practices and strategies, to teach and </a:t>
            </a:r>
            <a:r>
              <a:rPr lang="en-US" sz="2400" b="0" i="0" dirty="0" err="1">
                <a:solidFill>
                  <a:srgbClr val="000000"/>
                </a:solidFill>
                <a:effectLst/>
                <a:latin typeface="Century Gothic" panose="020B0502020202020204" pitchFamily="34" charset="0"/>
              </a:rPr>
              <a:t>practise</a:t>
            </a:r>
            <a:r>
              <a:rPr lang="en-US" sz="2400" b="0" i="0" dirty="0">
                <a:solidFill>
                  <a:srgbClr val="000000"/>
                </a:solidFill>
                <a:effectLst/>
                <a:latin typeface="Century Gothic" panose="020B0502020202020204" pitchFamily="34" charset="0"/>
              </a:rPr>
              <a:t> spelling. </a:t>
            </a:r>
          </a:p>
          <a:p>
            <a:pPr fontAlgn="auto">
              <a:spcAft>
                <a:spcPts val="0"/>
              </a:spcAft>
            </a:pPr>
            <a:endParaRPr lang="en-US" sz="2400" dirty="0">
              <a:solidFill>
                <a:srgbClr val="000000"/>
              </a:solidFill>
              <a:latin typeface="Century Gothic" panose="020B0502020202020204" pitchFamily="34" charset="0"/>
            </a:endParaRPr>
          </a:p>
          <a:p>
            <a:pPr fontAlgn="auto">
              <a:spcAft>
                <a:spcPts val="0"/>
              </a:spcAft>
            </a:pPr>
            <a:r>
              <a:rPr lang="en-US" sz="2400" dirty="0">
                <a:solidFill>
                  <a:srgbClr val="000000"/>
                </a:solidFill>
                <a:latin typeface="Century Gothic" panose="020B0502020202020204" pitchFamily="34" charset="0"/>
              </a:rPr>
              <a:t>Children need to complete weekly spelling assignments on Spelling Shed as part of their home learning, reflecting in class teaching.</a:t>
            </a:r>
            <a:endParaRPr lang="en-GB" sz="2800" dirty="0"/>
          </a:p>
        </p:txBody>
      </p:sp>
    </p:spTree>
    <p:extLst>
      <p:ext uri="{BB962C8B-B14F-4D97-AF65-F5344CB8AC3E}">
        <p14:creationId xmlns:p14="http://schemas.microsoft.com/office/powerpoint/2010/main" val="4059747967"/>
      </p:ext>
    </p:extLst>
  </p:cSld>
  <p:clrMapOvr>
    <a:masterClrMapping/>
  </p:clrMapOvr>
  <p:transition advTm="46366">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3508" y="4761148"/>
            <a:ext cx="3384376"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47564" y="0"/>
            <a:ext cx="7772400" cy="1143000"/>
          </a:xfrm>
        </p:spPr>
        <p:txBody>
          <a:bodyPr/>
          <a:lstStyle/>
          <a:p>
            <a:r>
              <a:rPr lang="en-GB" dirty="0">
                <a:solidFill>
                  <a:schemeClr val="bg1"/>
                </a:solidFill>
                <a:latin typeface="Century Gothic" pitchFamily="34" charset="0"/>
              </a:rPr>
              <a:t>Times Tables/Maths Fluency</a:t>
            </a:r>
          </a:p>
        </p:txBody>
      </p:sp>
      <p:sp>
        <p:nvSpPr>
          <p:cNvPr id="3" name="Content Placeholder 2"/>
          <p:cNvSpPr>
            <a:spLocks noGrp="1"/>
          </p:cNvSpPr>
          <p:nvPr>
            <p:ph sz="quarter" idx="1"/>
          </p:nvPr>
        </p:nvSpPr>
        <p:spPr>
          <a:xfrm>
            <a:off x="359532" y="1484784"/>
            <a:ext cx="8460940" cy="4860540"/>
          </a:xfrm>
        </p:spPr>
        <p:txBody>
          <a:bodyPr>
            <a:normAutofit/>
          </a:bodyPr>
          <a:lstStyle/>
          <a:p>
            <a:pPr algn="l" fontAlgn="base"/>
            <a:r>
              <a:rPr lang="en-GB" sz="2400" b="0" i="0" dirty="0">
                <a:solidFill>
                  <a:srgbClr val="000000"/>
                </a:solidFill>
                <a:effectLst/>
                <a:latin typeface="Century Gothic" panose="020B0502020202020204" pitchFamily="34" charset="0"/>
              </a:rPr>
              <a:t>The single most helpful thing to support your child’s mathematical learning in Year 4 is to encourage to learn their times tables early and well!</a:t>
            </a:r>
          </a:p>
          <a:p>
            <a:pPr algn="l" fontAlgn="base"/>
            <a:endParaRPr lang="en-GB" sz="2400" b="0" i="0" dirty="0">
              <a:solidFill>
                <a:srgbClr val="000000"/>
              </a:solidFill>
              <a:effectLst/>
              <a:latin typeface="Century Gothic" panose="020B0502020202020204" pitchFamily="34" charset="0"/>
            </a:endParaRPr>
          </a:p>
          <a:p>
            <a:pPr algn="l" fontAlgn="base"/>
            <a:r>
              <a:rPr lang="en-GB" sz="2400" dirty="0">
                <a:solidFill>
                  <a:srgbClr val="000000"/>
                </a:solidFill>
                <a:latin typeface="Century Gothic" panose="020B0502020202020204" pitchFamily="34" charset="0"/>
              </a:rPr>
              <a:t>We will use these every single day, and this will be supported by our Mastering Number programme, which builds multiplicative and divisive fluency</a:t>
            </a:r>
          </a:p>
          <a:p>
            <a:pPr algn="l" fontAlgn="base"/>
            <a:endParaRPr lang="en-GB" sz="2400" dirty="0">
              <a:solidFill>
                <a:srgbClr val="000000"/>
              </a:solidFill>
              <a:latin typeface="Century Gothic" panose="020B0502020202020204" pitchFamily="34" charset="0"/>
            </a:endParaRPr>
          </a:p>
          <a:p>
            <a:pPr algn="l" fontAlgn="base"/>
            <a:r>
              <a:rPr lang="en-GB" sz="2400" dirty="0">
                <a:solidFill>
                  <a:srgbClr val="000000"/>
                </a:solidFill>
                <a:latin typeface="Century Gothic" panose="020B0502020202020204" pitchFamily="34" charset="0"/>
              </a:rPr>
              <a:t>Numbots is a fun, game-based way of reinforcing number bonds and basic number facts. The questions may seem easy, but the children’s recall speed will improve through use of the programme</a:t>
            </a:r>
            <a:endParaRPr lang="en-GB" sz="3200" dirty="0">
              <a:latin typeface="Century Gothic" pitchFamily="34" charset="0"/>
            </a:endParaRPr>
          </a:p>
          <a:p>
            <a:pPr marL="0" indent="0">
              <a:buNone/>
            </a:pPr>
            <a:endParaRPr lang="en-GB" sz="3200" dirty="0">
              <a:latin typeface="Century Gothic" pitchFamily="34" charset="0"/>
            </a:endParaRPr>
          </a:p>
          <a:p>
            <a:pPr marL="0" indent="0">
              <a:buNone/>
            </a:pPr>
            <a:endParaRPr lang="en-GB" sz="3200" dirty="0"/>
          </a:p>
          <a:p>
            <a:pPr>
              <a:buNone/>
            </a:pPr>
            <a:endParaRPr lang="en-GB" sz="3200" dirty="0"/>
          </a:p>
        </p:txBody>
      </p:sp>
      <p:pic>
        <p:nvPicPr>
          <p:cNvPr id="4" name="Picture 1"/>
          <p:cNvPicPr>
            <a:picLocks noChangeAspect="1" noChangeArrowheads="1"/>
          </p:cNvPicPr>
          <p:nvPr/>
        </p:nvPicPr>
        <p:blipFill>
          <a:blip r:embed="rId2" cstate="print"/>
          <a:srcRect l="25984" t="7784" r="66538" b="75066"/>
          <a:stretch>
            <a:fillRect/>
          </a:stretch>
        </p:blipFill>
        <p:spPr bwMode="auto">
          <a:xfrm>
            <a:off x="8299985" y="0"/>
            <a:ext cx="844015" cy="1088740"/>
          </a:xfrm>
          <a:prstGeom prst="rect">
            <a:avLst/>
          </a:prstGeom>
          <a:noFill/>
          <a:ln w="9525">
            <a:noFill/>
            <a:miter lim="800000"/>
            <a:headEnd/>
            <a:tailEnd/>
          </a:ln>
        </p:spPr>
      </p:pic>
    </p:spTree>
    <p:extLst>
      <p:ext uri="{BB962C8B-B14F-4D97-AF65-F5344CB8AC3E}">
        <p14:creationId xmlns:p14="http://schemas.microsoft.com/office/powerpoint/2010/main" val="3702423460"/>
      </p:ext>
    </p:extLst>
  </p:cSld>
  <p:clrMapOvr>
    <a:masterClrMapping/>
  </p:clrMapOvr>
  <p:transition advTm="46366">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close up of a logo&#10;&#10;Description automatically generated">
            <a:extLst>
              <a:ext uri="{FF2B5EF4-FFF2-40B4-BE49-F238E27FC236}">
                <a16:creationId xmlns:a16="http://schemas.microsoft.com/office/drawing/2014/main" id="{6719E996-175C-4B1B-B3C6-899BCFE1DD9D}"/>
              </a:ext>
            </a:extLst>
          </p:cNvPr>
          <p:cNvPicPr>
            <a:picLocks noChangeAspect="1"/>
          </p:cNvPicPr>
          <p:nvPr/>
        </p:nvPicPr>
        <p:blipFill rotWithShape="1">
          <a:blip r:embed="rId3"/>
          <a:srcRect l="4059" t="10960" r="4610" b="19315"/>
          <a:stretch/>
        </p:blipFill>
        <p:spPr>
          <a:xfrm>
            <a:off x="165061" y="1038784"/>
            <a:ext cx="2696808" cy="1432112"/>
          </a:xfrm>
          <a:prstGeom prst="rect">
            <a:avLst/>
          </a:prstGeom>
        </p:spPr>
      </p:pic>
      <p:sp>
        <p:nvSpPr>
          <p:cNvPr id="9" name="TextBox 8">
            <a:extLst>
              <a:ext uri="{FF2B5EF4-FFF2-40B4-BE49-F238E27FC236}">
                <a16:creationId xmlns:a16="http://schemas.microsoft.com/office/drawing/2014/main" id="{E8CABBAB-5FB3-4625-A8FE-CA3A63D389E5}"/>
              </a:ext>
            </a:extLst>
          </p:cNvPr>
          <p:cNvSpPr txBox="1"/>
          <p:nvPr/>
        </p:nvSpPr>
        <p:spPr>
          <a:xfrm>
            <a:off x="3599892" y="1450094"/>
            <a:ext cx="4972050" cy="5940088"/>
          </a:xfrm>
          <a:prstGeom prst="rect">
            <a:avLst/>
          </a:prstGeom>
          <a:noFill/>
        </p:spPr>
        <p:txBody>
          <a:bodyPr wrap="square" rtlCol="0" anchor="t">
            <a:spAutoFit/>
          </a:bodyPr>
          <a:lstStyle/>
          <a:p>
            <a:pPr marL="171450" indent="-171450">
              <a:buFont typeface="Arial" panose="020B0604020202020204" pitchFamily="34" charset="0"/>
              <a:buChar char="•"/>
            </a:pPr>
            <a:r>
              <a:rPr lang="en-GB" sz="2000" dirty="0">
                <a:latin typeface="Century Gothic" panose="020B0502020202020204" pitchFamily="34" charset="0"/>
              </a:rPr>
              <a:t>Multiplication Tables Check takes places in June</a:t>
            </a:r>
          </a:p>
          <a:p>
            <a:endParaRPr lang="en-GB" sz="2000" dirty="0">
              <a:latin typeface="Century Gothic" panose="020B0502020202020204" pitchFamily="34" charset="0"/>
            </a:endParaRPr>
          </a:p>
          <a:p>
            <a:pPr marL="171450" indent="-171450">
              <a:buFont typeface="Arial" panose="020B0604020202020204" pitchFamily="34" charset="0"/>
              <a:buChar char="•"/>
            </a:pPr>
            <a:r>
              <a:rPr lang="en-GB" sz="2000" dirty="0">
                <a:latin typeface="Century Gothic" panose="020B0502020202020204" pitchFamily="34" charset="0"/>
              </a:rPr>
              <a:t>5 minutes to complete</a:t>
            </a:r>
          </a:p>
          <a:p>
            <a:endParaRPr lang="en-GB" sz="2000" dirty="0">
              <a:latin typeface="Century Gothic" panose="020B0502020202020204" pitchFamily="34" charset="0"/>
            </a:endParaRPr>
          </a:p>
          <a:p>
            <a:pPr marL="171450" indent="-171450">
              <a:buFont typeface="Arial" panose="020B0604020202020204" pitchFamily="34" charset="0"/>
              <a:buChar char="•"/>
            </a:pPr>
            <a:r>
              <a:rPr lang="en-GB" sz="2000" dirty="0">
                <a:latin typeface="Century Gothic" panose="020B0502020202020204" pitchFamily="34" charset="0"/>
              </a:rPr>
              <a:t>Completed on tablet or computer at school</a:t>
            </a:r>
          </a:p>
          <a:p>
            <a:endParaRPr lang="en-GB" sz="2000" dirty="0">
              <a:latin typeface="Century Gothic" panose="020B0502020202020204" pitchFamily="34" charset="0"/>
            </a:endParaRPr>
          </a:p>
          <a:p>
            <a:pPr marL="171450" indent="-171450">
              <a:buFont typeface="Arial" panose="020B0604020202020204" pitchFamily="34" charset="0"/>
              <a:buChar char="•"/>
            </a:pPr>
            <a:r>
              <a:rPr lang="en-GB" sz="2000" dirty="0">
                <a:latin typeface="Century Gothic" panose="020B0502020202020204" pitchFamily="34" charset="0"/>
              </a:rPr>
              <a:t>It is stress free</a:t>
            </a:r>
          </a:p>
          <a:p>
            <a:endParaRPr lang="en-GB" sz="2000" dirty="0">
              <a:latin typeface="Century Gothic" panose="020B0502020202020204" pitchFamily="34" charset="0"/>
            </a:endParaRPr>
          </a:p>
          <a:p>
            <a:pPr marL="171450" indent="-171450">
              <a:buFont typeface="Arial" panose="020B0604020202020204" pitchFamily="34" charset="0"/>
              <a:buChar char="•"/>
            </a:pPr>
            <a:r>
              <a:rPr lang="en-GB" sz="2000" dirty="0">
                <a:latin typeface="Century Gothic" panose="020B0502020202020204" pitchFamily="34" charset="0"/>
              </a:rPr>
              <a:t>Results are for teachers</a:t>
            </a:r>
          </a:p>
          <a:p>
            <a:pPr marL="171450" indent="-171450">
              <a:buFont typeface="Arial" panose="020B0604020202020204" pitchFamily="34" charset="0"/>
              <a:buChar char="•"/>
            </a:pPr>
            <a:endParaRPr lang="en-GB" sz="2000" dirty="0">
              <a:latin typeface="Century Gothic" panose="020B0502020202020204" pitchFamily="34" charset="0"/>
            </a:endParaRPr>
          </a:p>
          <a:p>
            <a:pPr marL="171450" indent="-171450">
              <a:buFont typeface="Arial" panose="020B0604020202020204" pitchFamily="34" charset="0"/>
              <a:buChar char="•"/>
            </a:pPr>
            <a:r>
              <a:rPr lang="en-GB" sz="2000" dirty="0">
                <a:latin typeface="Century Gothic" panose="020B0502020202020204" pitchFamily="34" charset="0"/>
              </a:rPr>
              <a:t>Results are not publicised </a:t>
            </a:r>
          </a:p>
          <a:p>
            <a:pPr marL="171450" indent="-171450">
              <a:buFont typeface="Arial" panose="020B0604020202020204" pitchFamily="34" charset="0"/>
              <a:buChar char="•"/>
            </a:pPr>
            <a:endParaRPr lang="en-GB" sz="2000" dirty="0">
              <a:latin typeface="Century Gothic" panose="020B0502020202020204" pitchFamily="34" charset="0"/>
            </a:endParaRPr>
          </a:p>
          <a:p>
            <a:pPr marL="171450" indent="-171450">
              <a:buFont typeface="Arial" panose="020B0604020202020204" pitchFamily="34" charset="0"/>
              <a:buChar char="•"/>
            </a:pPr>
            <a:r>
              <a:rPr lang="en-GB" sz="2000" dirty="0">
                <a:latin typeface="Century Gothic" panose="020B0502020202020204" pitchFamily="34" charset="0"/>
              </a:rPr>
              <a:t>There is no pass or fail mark</a:t>
            </a:r>
          </a:p>
          <a:p>
            <a:endParaRPr lang="en-GB" sz="2000" dirty="0"/>
          </a:p>
          <a:p>
            <a:endParaRPr lang="en-GB" sz="2000" dirty="0"/>
          </a:p>
          <a:p>
            <a:endParaRPr lang="en-GB" sz="1100" dirty="0"/>
          </a:p>
          <a:p>
            <a:endParaRPr lang="en-GB" sz="1100" dirty="0"/>
          </a:p>
          <a:p>
            <a:pPr marL="214313" indent="-214313">
              <a:buFont typeface="Arial" panose="020B0604020202020204" pitchFamily="34" charset="0"/>
              <a:buChar char="•"/>
            </a:pPr>
            <a:endParaRPr lang="en-GB" dirty="0"/>
          </a:p>
        </p:txBody>
      </p:sp>
      <p:pic>
        <p:nvPicPr>
          <p:cNvPr id="13" name="Picture 12" descr="A group of people sitting at a table&#10;&#10;Description automatically generated">
            <a:extLst>
              <a:ext uri="{FF2B5EF4-FFF2-40B4-BE49-F238E27FC236}">
                <a16:creationId xmlns:a16="http://schemas.microsoft.com/office/drawing/2014/main" id="{40F66942-8CE9-49B9-9489-690C28ABAF69}"/>
              </a:ext>
            </a:extLst>
          </p:cNvPr>
          <p:cNvPicPr>
            <a:picLocks noChangeAspect="1"/>
          </p:cNvPicPr>
          <p:nvPr/>
        </p:nvPicPr>
        <p:blipFill>
          <a:blip r:embed="rId4"/>
          <a:stretch>
            <a:fillRect/>
          </a:stretch>
        </p:blipFill>
        <p:spPr>
          <a:xfrm>
            <a:off x="202846" y="4420138"/>
            <a:ext cx="3232172" cy="2154781"/>
          </a:xfrm>
          <a:prstGeom prst="rect">
            <a:avLst/>
          </a:prstGeom>
        </p:spPr>
      </p:pic>
      <p:pic>
        <p:nvPicPr>
          <p:cNvPr id="15" name="Picture 14" descr="A computer sitting on top of a table&#10;&#10;Description automatically generated">
            <a:extLst>
              <a:ext uri="{FF2B5EF4-FFF2-40B4-BE49-F238E27FC236}">
                <a16:creationId xmlns:a16="http://schemas.microsoft.com/office/drawing/2014/main" id="{C3015559-26E5-45AF-8FA6-BC6832E20931}"/>
              </a:ext>
            </a:extLst>
          </p:cNvPr>
          <p:cNvPicPr>
            <a:picLocks noChangeAspect="1"/>
          </p:cNvPicPr>
          <p:nvPr/>
        </p:nvPicPr>
        <p:blipFill>
          <a:blip r:embed="rId5"/>
          <a:stretch>
            <a:fillRect/>
          </a:stretch>
        </p:blipFill>
        <p:spPr>
          <a:xfrm>
            <a:off x="4474" y="1037249"/>
            <a:ext cx="3232172" cy="2146742"/>
          </a:xfrm>
          <a:prstGeom prst="rect">
            <a:avLst/>
          </a:prstGeom>
        </p:spPr>
      </p:pic>
      <p:sp>
        <p:nvSpPr>
          <p:cNvPr id="3" name="TextBox 2">
            <a:extLst>
              <a:ext uri="{FF2B5EF4-FFF2-40B4-BE49-F238E27FC236}">
                <a16:creationId xmlns:a16="http://schemas.microsoft.com/office/drawing/2014/main" id="{E3B1E823-34AC-4A24-B8D4-1CD2DB8A6FAF}"/>
              </a:ext>
            </a:extLst>
          </p:cNvPr>
          <p:cNvSpPr txBox="1"/>
          <p:nvPr/>
        </p:nvSpPr>
        <p:spPr>
          <a:xfrm>
            <a:off x="336892" y="216422"/>
            <a:ext cx="8015527" cy="523220"/>
          </a:xfrm>
          <a:prstGeom prst="rect">
            <a:avLst/>
          </a:prstGeom>
          <a:noFill/>
        </p:spPr>
        <p:txBody>
          <a:bodyPr wrap="square" rtlCol="0">
            <a:spAutoFit/>
          </a:bodyPr>
          <a:lstStyle/>
          <a:p>
            <a:r>
              <a:rPr lang="en-GB" sz="2800" dirty="0">
                <a:solidFill>
                  <a:schemeClr val="bg1"/>
                </a:solidFill>
                <a:latin typeface="Century Gothic" panose="020B0502020202020204" pitchFamily="34" charset="0"/>
              </a:rPr>
              <a:t>Times Tables – Multiplication Tables Check</a:t>
            </a:r>
          </a:p>
        </p:txBody>
      </p:sp>
    </p:spTree>
    <p:extLst>
      <p:ext uri="{BB962C8B-B14F-4D97-AF65-F5344CB8AC3E}">
        <p14:creationId xmlns:p14="http://schemas.microsoft.com/office/powerpoint/2010/main" val="2706815994"/>
      </p:ext>
    </p:extLst>
  </p:cSld>
  <p:clrMapOvr>
    <a:masterClrMapping/>
  </p:clrMapOvr>
  <p:transition advTm="43431">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84F96F-B0BE-4E84-A401-8F8438058CAB}"/>
              </a:ext>
            </a:extLst>
          </p:cNvPr>
          <p:cNvSpPr>
            <a:spLocks noGrp="1"/>
          </p:cNvSpPr>
          <p:nvPr>
            <p:ph type="title"/>
          </p:nvPr>
        </p:nvSpPr>
        <p:spPr>
          <a:xfrm>
            <a:off x="431540" y="223295"/>
            <a:ext cx="5993606" cy="987119"/>
          </a:xfrm>
        </p:spPr>
        <p:txBody>
          <a:bodyPr>
            <a:normAutofit fontScale="90000"/>
          </a:bodyPr>
          <a:lstStyle/>
          <a:p>
            <a:r>
              <a:rPr lang="en-US" dirty="0">
                <a:solidFill>
                  <a:schemeClr val="bg1"/>
                </a:solidFill>
              </a:rPr>
              <a:t>How You Can Help </a:t>
            </a:r>
            <a:r>
              <a:rPr lang="en-US" b="1" dirty="0">
                <a:solidFill>
                  <a:schemeClr val="bg1"/>
                </a:solidFill>
              </a:rPr>
              <a:t>Your </a:t>
            </a:r>
            <a:r>
              <a:rPr lang="en-US" dirty="0">
                <a:solidFill>
                  <a:schemeClr val="bg1"/>
                </a:solidFill>
              </a:rPr>
              <a:t>Child?</a:t>
            </a:r>
          </a:p>
        </p:txBody>
      </p:sp>
      <p:sp>
        <p:nvSpPr>
          <p:cNvPr id="9" name="TextBox 8">
            <a:extLst>
              <a:ext uri="{FF2B5EF4-FFF2-40B4-BE49-F238E27FC236}">
                <a16:creationId xmlns:a16="http://schemas.microsoft.com/office/drawing/2014/main" id="{E8CABBAB-5FB3-4625-A8FE-CA3A63D389E5}"/>
              </a:ext>
            </a:extLst>
          </p:cNvPr>
          <p:cNvSpPr txBox="1"/>
          <p:nvPr/>
        </p:nvSpPr>
        <p:spPr>
          <a:xfrm>
            <a:off x="3203848" y="1484784"/>
            <a:ext cx="5442277" cy="3693319"/>
          </a:xfrm>
          <a:prstGeom prst="rect">
            <a:avLst/>
          </a:prstGeom>
          <a:noFill/>
        </p:spPr>
        <p:txBody>
          <a:bodyPr wrap="square" rtlCol="0" anchor="t">
            <a:spAutoFit/>
          </a:bodyPr>
          <a:lstStyle/>
          <a:p>
            <a:r>
              <a:rPr lang="en-GB" b="1" cap="all" dirty="0">
                <a:ln w="3175" cmpd="sng">
                  <a:noFill/>
                </a:ln>
                <a:solidFill>
                  <a:schemeClr val="accent1"/>
                </a:solidFill>
                <a:effectLst>
                  <a:glow rad="38100">
                    <a:schemeClr val="bg1">
                      <a:lumMod val="65000"/>
                      <a:lumOff val="35000"/>
                      <a:alpha val="40000"/>
                    </a:schemeClr>
                  </a:glow>
                  <a:outerShdw blurRad="28575" dist="38100" dir="14040000" algn="tl" rotWithShape="0">
                    <a:srgbClr val="000000">
                      <a:alpha val="25000"/>
                    </a:srgbClr>
                  </a:outerShdw>
                </a:effectLst>
                <a:latin typeface="Century Gothic" panose="020B0502020202020204" pitchFamily="34" charset="0"/>
                <a:ea typeface="+mj-ea"/>
                <a:cs typeface="+mj-cs"/>
              </a:rPr>
              <a:t>Practise at Home</a:t>
            </a:r>
            <a:r>
              <a:rPr lang="en-GB" dirty="0">
                <a:latin typeface="Century Gothic" panose="020B0502020202020204" pitchFamily="34" charset="0"/>
              </a:rPr>
              <a:t> </a:t>
            </a:r>
          </a:p>
          <a:p>
            <a:endParaRPr lang="en-GB" dirty="0">
              <a:latin typeface="Century Gothic" panose="020B0502020202020204" pitchFamily="34" charset="0"/>
            </a:endParaRPr>
          </a:p>
          <a:p>
            <a:r>
              <a:rPr lang="en-GB" dirty="0">
                <a:latin typeface="Century Gothic" panose="020B0502020202020204" pitchFamily="34" charset="0"/>
              </a:rPr>
              <a:t>Some easy ways to do this include:</a:t>
            </a:r>
          </a:p>
          <a:p>
            <a:pPr marL="214313" indent="-214313">
              <a:buFont typeface="Arial" panose="020B0604020202020204" pitchFamily="34" charset="0"/>
              <a:buChar char="•"/>
            </a:pPr>
            <a:endParaRPr lang="en-GB" dirty="0">
              <a:latin typeface="Century Gothic" panose="020B0502020202020204" pitchFamily="34" charset="0"/>
            </a:endParaRPr>
          </a:p>
          <a:p>
            <a:pPr marL="214313" indent="-214313">
              <a:buFont typeface="Arial" panose="020B0604020202020204" pitchFamily="34" charset="0"/>
              <a:buChar char="•"/>
            </a:pPr>
            <a:r>
              <a:rPr lang="en-GB" b="1" cap="all" dirty="0">
                <a:ln w="3175" cmpd="sng">
                  <a:noFill/>
                </a:ln>
                <a:solidFill>
                  <a:schemeClr val="accent1"/>
                </a:solidFill>
                <a:effectLst>
                  <a:glow rad="38100">
                    <a:schemeClr val="bg1">
                      <a:lumMod val="65000"/>
                      <a:lumOff val="35000"/>
                      <a:alpha val="40000"/>
                    </a:schemeClr>
                  </a:glow>
                  <a:outerShdw blurRad="28575" dist="38100" dir="14040000" algn="tl" rotWithShape="0">
                    <a:srgbClr val="000000">
                      <a:alpha val="25000"/>
                    </a:srgbClr>
                  </a:outerShdw>
                </a:effectLst>
                <a:latin typeface="Century Gothic" panose="020B0502020202020204" pitchFamily="34" charset="0"/>
                <a:ea typeface="+mj-ea"/>
                <a:cs typeface="+mj-cs"/>
              </a:rPr>
              <a:t>asking questions </a:t>
            </a:r>
            <a:r>
              <a:rPr lang="en-GB" dirty="0">
                <a:latin typeface="Century Gothic" panose="020B0502020202020204" pitchFamily="34" charset="0"/>
              </a:rPr>
              <a:t>such as “What’s 7 x 8?”</a:t>
            </a:r>
          </a:p>
          <a:p>
            <a:pPr marL="214313" indent="-214313">
              <a:buFont typeface="Arial" panose="020B0604020202020204" pitchFamily="34" charset="0"/>
              <a:buChar char="•"/>
            </a:pPr>
            <a:endParaRPr lang="en-GB" dirty="0">
              <a:latin typeface="Century Gothic" panose="020B0502020202020204" pitchFamily="34" charset="0"/>
            </a:endParaRPr>
          </a:p>
          <a:p>
            <a:pPr marL="214313" indent="-214313">
              <a:buFont typeface="Arial" panose="020B0604020202020204" pitchFamily="34" charset="0"/>
              <a:buChar char="•"/>
            </a:pPr>
            <a:r>
              <a:rPr lang="en-GB" dirty="0">
                <a:latin typeface="Century Gothic" panose="020B0502020202020204" pitchFamily="34" charset="0"/>
              </a:rPr>
              <a:t>reciting times tables by </a:t>
            </a:r>
            <a:r>
              <a:rPr lang="en-GB" b="1" cap="all" dirty="0">
                <a:ln w="3175" cmpd="sng">
                  <a:noFill/>
                </a:ln>
                <a:solidFill>
                  <a:schemeClr val="accent1"/>
                </a:solidFill>
                <a:effectLst>
                  <a:glow rad="38100">
                    <a:schemeClr val="bg1">
                      <a:lumMod val="65000"/>
                      <a:lumOff val="35000"/>
                      <a:alpha val="40000"/>
                    </a:schemeClr>
                  </a:glow>
                  <a:outerShdw blurRad="28575" dist="38100" dir="14040000" algn="tl" rotWithShape="0">
                    <a:srgbClr val="000000">
                      <a:alpha val="25000"/>
                    </a:srgbClr>
                  </a:outerShdw>
                </a:effectLst>
                <a:latin typeface="Century Gothic" panose="020B0502020202020204" pitchFamily="34" charset="0"/>
                <a:ea typeface="+mj-ea"/>
                <a:cs typeface="+mj-cs"/>
              </a:rPr>
              <a:t>Rote </a:t>
            </a:r>
            <a:r>
              <a:rPr lang="en-GB" dirty="0">
                <a:latin typeface="Century Gothic" panose="020B0502020202020204" pitchFamily="34" charset="0"/>
              </a:rPr>
              <a:t>(4 times 1 is 4, 4 times 2 is 8, etc)</a:t>
            </a:r>
          </a:p>
          <a:p>
            <a:pPr marL="214313" indent="-214313">
              <a:buFont typeface="Arial" panose="020B0604020202020204" pitchFamily="34" charset="0"/>
              <a:buChar char="•"/>
            </a:pPr>
            <a:endParaRPr lang="en-GB" dirty="0">
              <a:latin typeface="Century Gothic" panose="020B0502020202020204" pitchFamily="34" charset="0"/>
            </a:endParaRPr>
          </a:p>
          <a:p>
            <a:pPr marL="214313" indent="-214313">
              <a:buFont typeface="Arial" panose="020B0604020202020204" pitchFamily="34" charset="0"/>
              <a:buChar char="•"/>
            </a:pPr>
            <a:r>
              <a:rPr lang="en-GB" b="1" cap="all" dirty="0">
                <a:ln w="3175" cmpd="sng">
                  <a:noFill/>
                </a:ln>
                <a:solidFill>
                  <a:schemeClr val="accent1"/>
                </a:solidFill>
                <a:effectLst>
                  <a:glow rad="38100">
                    <a:schemeClr val="bg1">
                      <a:lumMod val="65000"/>
                      <a:lumOff val="35000"/>
                      <a:alpha val="40000"/>
                    </a:schemeClr>
                  </a:glow>
                  <a:outerShdw blurRad="28575" dist="38100" dir="14040000" algn="tl" rotWithShape="0">
                    <a:srgbClr val="000000">
                      <a:alpha val="25000"/>
                    </a:srgbClr>
                  </a:outerShdw>
                </a:effectLst>
                <a:latin typeface="Century Gothic" panose="020B0502020202020204" pitchFamily="34" charset="0"/>
                <a:ea typeface="+mj-ea"/>
                <a:cs typeface="+mj-cs"/>
              </a:rPr>
              <a:t>singing</a:t>
            </a:r>
            <a:r>
              <a:rPr lang="en-GB" dirty="0">
                <a:latin typeface="Century Gothic" panose="020B0502020202020204" pitchFamily="34" charset="0"/>
              </a:rPr>
              <a:t> times tables songs (there are lots of these online) </a:t>
            </a:r>
          </a:p>
          <a:p>
            <a:pPr marL="214313" indent="-214313">
              <a:buFont typeface="Arial" panose="020B0604020202020204" pitchFamily="34" charset="0"/>
              <a:buChar char="•"/>
            </a:pPr>
            <a:endParaRPr lang="en-GB" dirty="0">
              <a:latin typeface="Century Gothic" panose="020B0502020202020204" pitchFamily="34" charset="0"/>
            </a:endParaRPr>
          </a:p>
          <a:p>
            <a:pPr marL="214313" indent="-214313">
              <a:buFont typeface="Arial" panose="020B0604020202020204" pitchFamily="34" charset="0"/>
              <a:buChar char="•"/>
            </a:pPr>
            <a:r>
              <a:rPr lang="en-GB" dirty="0">
                <a:latin typeface="Century Gothic" panose="020B0502020202020204" pitchFamily="34" charset="0"/>
              </a:rPr>
              <a:t>Daily TTRS</a:t>
            </a:r>
          </a:p>
        </p:txBody>
      </p:sp>
      <p:pic>
        <p:nvPicPr>
          <p:cNvPr id="1028" name="Picture 4" descr="Question Mark Illustration">
            <a:extLst>
              <a:ext uri="{FF2B5EF4-FFF2-40B4-BE49-F238E27FC236}">
                <a16:creationId xmlns:a16="http://schemas.microsoft.com/office/drawing/2014/main" id="{F7E004DB-1C12-444D-8494-14F5C65A693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453" r="4027"/>
          <a:stretch/>
        </p:blipFill>
        <p:spPr bwMode="auto">
          <a:xfrm>
            <a:off x="252637" y="1370678"/>
            <a:ext cx="2469131" cy="1652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2297148"/>
      </p:ext>
    </p:extLst>
  </p:cSld>
  <p:clrMapOvr>
    <a:masterClrMapping/>
  </p:clrMapOvr>
  <p:transition advTm="46217">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6"/>
          <p:cNvSpPr>
            <a:spLocks noGrp="1" noChangeArrowheads="1"/>
          </p:cNvSpPr>
          <p:nvPr>
            <p:ph type="title"/>
          </p:nvPr>
        </p:nvSpPr>
        <p:spPr>
          <a:xfrm>
            <a:off x="575556" y="0"/>
            <a:ext cx="7772400" cy="1143000"/>
          </a:xfrm>
        </p:spPr>
        <p:txBody>
          <a:bodyPr>
            <a:normAutofit/>
          </a:bodyPr>
          <a:lstStyle/>
          <a:p>
            <a:pPr eaLnBrk="1" hangingPunct="1"/>
            <a:r>
              <a:rPr lang="en-US" altLang="en-US" dirty="0">
                <a:solidFill>
                  <a:schemeClr val="bg1"/>
                </a:solidFill>
                <a:latin typeface="Century Gothic" panose="020B0502020202020204" pitchFamily="34" charset="0"/>
              </a:rPr>
              <a:t>General Matters</a:t>
            </a:r>
          </a:p>
        </p:txBody>
      </p:sp>
      <p:sp>
        <p:nvSpPr>
          <p:cNvPr id="5" name="Content Placeholder 4"/>
          <p:cNvSpPr>
            <a:spLocks noGrp="1"/>
          </p:cNvSpPr>
          <p:nvPr>
            <p:ph sz="quarter" idx="1"/>
          </p:nvPr>
        </p:nvSpPr>
        <p:spPr>
          <a:xfrm>
            <a:off x="575556" y="1447800"/>
            <a:ext cx="8111244" cy="3241340"/>
          </a:xfrm>
        </p:spPr>
        <p:txBody>
          <a:bodyPr vert="horz" lIns="91440" tIns="45720" rIns="91440" bIns="45720" anchor="t">
            <a:noAutofit/>
          </a:bodyPr>
          <a:lstStyle/>
          <a:p>
            <a:r>
              <a:rPr lang="en-GB" sz="2000" dirty="0">
                <a:latin typeface="Century Gothic"/>
              </a:rPr>
              <a:t>Healthy Eating – fruit only as snacks </a:t>
            </a:r>
          </a:p>
          <a:p>
            <a:r>
              <a:rPr lang="en-GB" sz="2000" dirty="0">
                <a:latin typeface="Century Gothic"/>
              </a:rPr>
              <a:t>Please ensure your children have school lunch that they like!</a:t>
            </a:r>
          </a:p>
          <a:p>
            <a:r>
              <a:rPr lang="en-GB" sz="2000" dirty="0">
                <a:latin typeface="Century Gothic"/>
              </a:rPr>
              <a:t>Water bottles in school</a:t>
            </a:r>
            <a:endParaRPr lang="en-GB" sz="2000" dirty="0">
              <a:latin typeface="Century Gothic" panose="020B0502020202020204" pitchFamily="34" charset="0"/>
            </a:endParaRPr>
          </a:p>
          <a:p>
            <a:r>
              <a:rPr lang="en-GB" sz="2000" dirty="0">
                <a:latin typeface="Century Gothic"/>
              </a:rPr>
              <a:t>School Uniform and PE Kits </a:t>
            </a:r>
            <a:endParaRPr lang="en-GB" sz="2000" dirty="0">
              <a:latin typeface="Century Gothic" panose="020B0502020202020204" pitchFamily="34" charset="0"/>
            </a:endParaRPr>
          </a:p>
          <a:p>
            <a:r>
              <a:rPr lang="en-GB" sz="2000" dirty="0">
                <a:latin typeface="Century Gothic"/>
              </a:rPr>
              <a:t>On PE days (Tuesday and Thursday) children to wear trainers and bring in school shoes and spare socks as the weather worsens!</a:t>
            </a:r>
          </a:p>
          <a:p>
            <a:r>
              <a:rPr lang="en-GB" sz="2000" dirty="0">
                <a:latin typeface="Century Gothic" panose="020B0502020202020204" pitchFamily="34" charset="0"/>
              </a:rPr>
              <a:t>Children need a handwriting pen (blue, </a:t>
            </a:r>
            <a:r>
              <a:rPr lang="en-GB" sz="2000" dirty="0" err="1">
                <a:latin typeface="Century Gothic" panose="020B0502020202020204" pitchFamily="34" charset="0"/>
              </a:rPr>
              <a:t>Frixion</a:t>
            </a:r>
            <a:r>
              <a:rPr lang="en-GB" sz="2000" dirty="0">
                <a:latin typeface="Century Gothic" panose="020B0502020202020204" pitchFamily="34" charset="0"/>
              </a:rPr>
              <a:t> brand) plus spare ink!</a:t>
            </a:r>
          </a:p>
          <a:p>
            <a:endParaRPr lang="en-GB" sz="2000" dirty="0">
              <a:latin typeface="Century Gothic" panose="020B0502020202020204" pitchFamily="34" charset="0"/>
            </a:endParaRPr>
          </a:p>
        </p:txBody>
      </p:sp>
      <p:pic>
        <p:nvPicPr>
          <p:cNvPr id="3" name="Picture 1"/>
          <p:cNvPicPr>
            <a:picLocks noChangeAspect="1" noChangeArrowheads="1"/>
          </p:cNvPicPr>
          <p:nvPr/>
        </p:nvPicPr>
        <p:blipFill>
          <a:blip r:embed="rId3" cstate="print"/>
          <a:srcRect l="25984" t="7784" r="66538" b="75066"/>
          <a:stretch>
            <a:fillRect/>
          </a:stretch>
        </p:blipFill>
        <p:spPr bwMode="auto">
          <a:xfrm>
            <a:off x="8299985" y="0"/>
            <a:ext cx="844015" cy="1088740"/>
          </a:xfrm>
          <a:prstGeom prst="rect">
            <a:avLst/>
          </a:prstGeom>
          <a:noFill/>
          <a:ln w="9525">
            <a:noFill/>
            <a:miter lim="800000"/>
            <a:headEnd/>
            <a:tailEnd/>
          </a:ln>
        </p:spPr>
      </p:pic>
    </p:spTree>
    <p:extLst>
      <p:ext uri="{BB962C8B-B14F-4D97-AF65-F5344CB8AC3E}">
        <p14:creationId xmlns:p14="http://schemas.microsoft.com/office/powerpoint/2010/main" val="3225744708"/>
      </p:ext>
    </p:extLst>
  </p:cSld>
  <p:clrMapOvr>
    <a:masterClrMapping/>
  </p:clrMapOvr>
  <p:transition advTm="42897">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6"/>
          <p:cNvSpPr>
            <a:spLocks noGrp="1" noChangeArrowheads="1"/>
          </p:cNvSpPr>
          <p:nvPr>
            <p:ph type="title"/>
          </p:nvPr>
        </p:nvSpPr>
        <p:spPr>
          <a:xfrm>
            <a:off x="575556" y="0"/>
            <a:ext cx="7772400" cy="1143000"/>
          </a:xfrm>
        </p:spPr>
        <p:txBody>
          <a:bodyPr>
            <a:normAutofit fontScale="90000"/>
          </a:bodyPr>
          <a:lstStyle/>
          <a:p>
            <a:pPr eaLnBrk="1" hangingPunct="1"/>
            <a:r>
              <a:rPr lang="en-US" altLang="en-US" dirty="0">
                <a:solidFill>
                  <a:schemeClr val="bg1"/>
                </a:solidFill>
                <a:latin typeface="Century Gothic" panose="020B0502020202020204" pitchFamily="34" charset="0"/>
              </a:rPr>
              <a:t>Resilient, Independent Learners</a:t>
            </a:r>
          </a:p>
        </p:txBody>
      </p:sp>
      <p:sp>
        <p:nvSpPr>
          <p:cNvPr id="5" name="Content Placeholder 4"/>
          <p:cNvSpPr>
            <a:spLocks noGrp="1"/>
          </p:cNvSpPr>
          <p:nvPr>
            <p:ph sz="quarter" idx="1"/>
          </p:nvPr>
        </p:nvSpPr>
        <p:spPr>
          <a:xfrm>
            <a:off x="914400" y="1447800"/>
            <a:ext cx="7772400" cy="3241340"/>
          </a:xfrm>
        </p:spPr>
        <p:txBody>
          <a:bodyPr vert="horz" lIns="91440" tIns="45720" rIns="91440" bIns="45720" anchor="t">
            <a:normAutofit fontScale="92500"/>
          </a:bodyPr>
          <a:lstStyle/>
          <a:p>
            <a:r>
              <a:rPr lang="en-US" dirty="0">
                <a:latin typeface="Century Gothic" panose="020B0502020202020204" pitchFamily="34" charset="0"/>
              </a:rPr>
              <a:t>Growing maturity – expectations to take responsibility for in class work and home learning</a:t>
            </a:r>
          </a:p>
          <a:p>
            <a:r>
              <a:rPr lang="en-US" dirty="0">
                <a:latin typeface="Century Gothic" panose="020B0502020202020204" pitchFamily="34" charset="0"/>
              </a:rPr>
              <a:t>Independence – the children are in control of their learning journeys. They are encouraged to communicate with class adults if they have a query</a:t>
            </a:r>
          </a:p>
          <a:p>
            <a:r>
              <a:rPr lang="en-US" dirty="0">
                <a:latin typeface="Century Gothic" panose="020B0502020202020204" pitchFamily="34" charset="0"/>
              </a:rPr>
              <a:t>We will be following the LEANS PSHE </a:t>
            </a:r>
            <a:r>
              <a:rPr lang="en-US" dirty="0" err="1">
                <a:latin typeface="Century Gothic" panose="020B0502020202020204" pitchFamily="34" charset="0"/>
              </a:rPr>
              <a:t>programme</a:t>
            </a:r>
            <a:endParaRPr lang="en-US" dirty="0">
              <a:latin typeface="Century Gothic" panose="020B0502020202020204" pitchFamily="34" charset="0"/>
            </a:endParaRPr>
          </a:p>
        </p:txBody>
      </p:sp>
      <p:pic>
        <p:nvPicPr>
          <p:cNvPr id="3" name="Picture 1"/>
          <p:cNvPicPr>
            <a:picLocks noChangeAspect="1" noChangeArrowheads="1"/>
          </p:cNvPicPr>
          <p:nvPr/>
        </p:nvPicPr>
        <p:blipFill>
          <a:blip r:embed="rId3" cstate="print"/>
          <a:srcRect l="25984" t="7784" r="66538" b="75066"/>
          <a:stretch>
            <a:fillRect/>
          </a:stretch>
        </p:blipFill>
        <p:spPr bwMode="auto">
          <a:xfrm>
            <a:off x="8299985" y="0"/>
            <a:ext cx="844015" cy="1088740"/>
          </a:xfrm>
          <a:prstGeom prst="rect">
            <a:avLst/>
          </a:prstGeom>
          <a:noFill/>
          <a:ln w="9525">
            <a:noFill/>
            <a:miter lim="800000"/>
            <a:headEnd/>
            <a:tailEnd/>
          </a:ln>
        </p:spPr>
      </p:pic>
    </p:spTree>
    <p:extLst>
      <p:ext uri="{BB962C8B-B14F-4D97-AF65-F5344CB8AC3E}">
        <p14:creationId xmlns:p14="http://schemas.microsoft.com/office/powerpoint/2010/main" val="1199367186"/>
      </p:ext>
    </p:extLst>
  </p:cSld>
  <p:clrMapOvr>
    <a:masterClrMapping/>
  </p:clrMapOvr>
  <p:transition advTm="42897">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3508" y="4761148"/>
            <a:ext cx="3384376"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914400" y="152636"/>
            <a:ext cx="7772400" cy="900100"/>
          </a:xfrm>
        </p:spPr>
        <p:txBody>
          <a:bodyPr>
            <a:normAutofit/>
          </a:bodyPr>
          <a:lstStyle/>
          <a:p>
            <a:r>
              <a:rPr lang="en-GB" dirty="0">
                <a:solidFill>
                  <a:schemeClr val="bg1"/>
                </a:solidFill>
                <a:latin typeface="Century Gothic" pitchFamily="34" charset="0"/>
              </a:rPr>
              <a:t>Potential School Enrichment</a:t>
            </a:r>
            <a:endParaRPr lang="en-GB" sz="2200" dirty="0">
              <a:solidFill>
                <a:schemeClr val="bg1"/>
              </a:solidFill>
              <a:latin typeface="Century Gothic" pitchFamily="34" charset="0"/>
            </a:endParaRPr>
          </a:p>
        </p:txBody>
      </p:sp>
      <p:pic>
        <p:nvPicPr>
          <p:cNvPr id="4" name="Picture 1"/>
          <p:cNvPicPr>
            <a:picLocks noChangeAspect="1" noChangeArrowheads="1"/>
          </p:cNvPicPr>
          <p:nvPr/>
        </p:nvPicPr>
        <p:blipFill>
          <a:blip r:embed="rId2" cstate="print"/>
          <a:srcRect l="25984" t="7784" r="66538" b="75066"/>
          <a:stretch>
            <a:fillRect/>
          </a:stretch>
        </p:blipFill>
        <p:spPr bwMode="auto">
          <a:xfrm>
            <a:off x="8299985" y="36004"/>
            <a:ext cx="844015" cy="1088740"/>
          </a:xfrm>
          <a:prstGeom prst="rect">
            <a:avLst/>
          </a:prstGeom>
          <a:noFill/>
          <a:ln w="9525">
            <a:noFill/>
            <a:miter lim="800000"/>
            <a:headEnd/>
            <a:tailEnd/>
          </a:ln>
        </p:spPr>
      </p:pic>
      <p:sp>
        <p:nvSpPr>
          <p:cNvPr id="7" name="Rectangle 1">
            <a:extLst>
              <a:ext uri="{FF2B5EF4-FFF2-40B4-BE49-F238E27FC236}">
                <a16:creationId xmlns:a16="http://schemas.microsoft.com/office/drawing/2014/main" id="{7C7D781B-3D27-4A4F-BEA8-8621791DDD11}"/>
              </a:ext>
            </a:extLst>
          </p:cNvPr>
          <p:cNvSpPr>
            <a:spLocks noGrp="1" noChangeArrowheads="1"/>
          </p:cNvSpPr>
          <p:nvPr>
            <p:ph sz="quarter" idx="1"/>
          </p:nvPr>
        </p:nvSpPr>
        <p:spPr bwMode="auto">
          <a:xfrm>
            <a:off x="395536" y="3840284"/>
            <a:ext cx="666074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indent="0">
              <a:buNone/>
            </a:pPr>
            <a:br>
              <a:rPr lang="en-GB" sz="1200" dirty="0"/>
            </a:br>
            <a:br>
              <a:rPr kumimoji="0" lang="en-US" altLang="en-US" sz="800" b="0" i="0" u="none" strike="noStrike" cap="none" normalizeH="0" baseline="0" dirty="0">
                <a:ln>
                  <a:noFill/>
                </a:ln>
                <a:solidFill>
                  <a:schemeClr val="tx1"/>
                </a:solidFill>
                <a:effectLst/>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TextBox 9">
            <a:extLst>
              <a:ext uri="{FF2B5EF4-FFF2-40B4-BE49-F238E27FC236}">
                <a16:creationId xmlns:a16="http://schemas.microsoft.com/office/drawing/2014/main" id="{D21A91BC-9042-4D87-9E1B-F1C39079CF02}"/>
              </a:ext>
            </a:extLst>
          </p:cNvPr>
          <p:cNvSpPr txBox="1"/>
          <p:nvPr/>
        </p:nvSpPr>
        <p:spPr>
          <a:xfrm>
            <a:off x="750150" y="1519329"/>
            <a:ext cx="8100900" cy="3754874"/>
          </a:xfrm>
          <a:prstGeom prst="rect">
            <a:avLst/>
          </a:prstGeom>
          <a:noFill/>
        </p:spPr>
        <p:txBody>
          <a:bodyPr wrap="square" lIns="91440" tIns="45720" rIns="91440" bIns="45720" anchor="t">
            <a:spAutoFit/>
          </a:bodyPr>
          <a:lstStyle/>
          <a:p>
            <a:pPr marL="274320" indent="-274320" eaLnBrk="1" fontAlgn="auto" hangingPunct="1">
              <a:spcBef>
                <a:spcPts val="580"/>
              </a:spcBef>
              <a:spcAft>
                <a:spcPts val="0"/>
              </a:spcAft>
              <a:buClr>
                <a:srgbClr val="8C0901"/>
              </a:buClr>
              <a:buSzPct val="85000"/>
              <a:buFont typeface="Wingdings 2"/>
              <a:buChar char=""/>
              <a:defRPr/>
            </a:pPr>
            <a:r>
              <a:rPr lang="en-GB" sz="2600" i="0" u="none" strike="noStrike" kern="1200" cap="none" spc="0" normalizeH="0" baseline="0" noProof="0" dirty="0">
                <a:ln>
                  <a:noFill/>
                </a:ln>
                <a:effectLst/>
                <a:uLnTx/>
                <a:uFillTx/>
                <a:latin typeface="Century Gothic"/>
                <a:cs typeface="+mn-cs"/>
              </a:rPr>
              <a:t>Harvest </a:t>
            </a:r>
            <a:r>
              <a:rPr lang="en-GB" sz="2600" dirty="0">
                <a:latin typeface="Century Gothic"/>
                <a:cs typeface="+mn-cs"/>
              </a:rPr>
              <a:t>Service (30</a:t>
            </a:r>
            <a:r>
              <a:rPr lang="en-GB" sz="2600" baseline="30000" dirty="0">
                <a:latin typeface="Century Gothic"/>
                <a:cs typeface="+mn-cs"/>
              </a:rPr>
              <a:t>th</a:t>
            </a:r>
            <a:r>
              <a:rPr lang="en-GB" sz="2600" dirty="0">
                <a:latin typeface="Century Gothic"/>
                <a:cs typeface="+mn-cs"/>
              </a:rPr>
              <a:t> September)</a:t>
            </a:r>
            <a:endParaRPr lang="en-GB" sz="2600" i="0" u="none" strike="noStrike" kern="1200" cap="none" spc="0" normalizeH="0" baseline="0" noProof="0" dirty="0">
              <a:ln>
                <a:noFill/>
              </a:ln>
              <a:effectLst/>
              <a:uLnTx/>
              <a:uFillTx/>
              <a:latin typeface="Century Gothic"/>
              <a:cs typeface="+mn-cs"/>
            </a:endParaRPr>
          </a:p>
          <a:p>
            <a:pPr marL="274320" indent="-274320" eaLnBrk="1" fontAlgn="auto" hangingPunct="1">
              <a:spcBef>
                <a:spcPts val="580"/>
              </a:spcBef>
              <a:spcAft>
                <a:spcPts val="0"/>
              </a:spcAft>
              <a:buClr>
                <a:srgbClr val="8C0901"/>
              </a:buClr>
              <a:buSzPct val="85000"/>
              <a:buFont typeface="Wingdings 2"/>
              <a:buChar char=""/>
              <a:defRPr/>
            </a:pPr>
            <a:r>
              <a:rPr kumimoji="0" lang="en-GB" sz="2600" i="0" u="none" strike="noStrike" kern="1200" cap="none" spc="0" normalizeH="0" baseline="0" noProof="0" dirty="0">
                <a:ln>
                  <a:noFill/>
                </a:ln>
                <a:effectLst/>
                <a:uLnTx/>
                <a:uFillTx/>
                <a:latin typeface="Century Gothic"/>
                <a:cs typeface="+mn-cs"/>
              </a:rPr>
              <a:t>Sports </a:t>
            </a:r>
            <a:r>
              <a:rPr lang="en-GB" sz="2600" dirty="0">
                <a:latin typeface="Century Gothic"/>
                <a:cs typeface="+mn-cs"/>
              </a:rPr>
              <a:t>Competitions: Tri Golf (10</a:t>
            </a:r>
            <a:r>
              <a:rPr lang="en-GB" sz="2600" baseline="30000" dirty="0">
                <a:latin typeface="Century Gothic"/>
                <a:cs typeface="+mn-cs"/>
              </a:rPr>
              <a:t>th</a:t>
            </a:r>
            <a:r>
              <a:rPr lang="en-GB" sz="2600" dirty="0">
                <a:latin typeface="Century Gothic"/>
                <a:cs typeface="+mn-cs"/>
              </a:rPr>
              <a:t> October) Dance Festival</a:t>
            </a:r>
          </a:p>
          <a:p>
            <a:pPr marL="274320" indent="-274320" eaLnBrk="1" fontAlgn="auto" hangingPunct="1">
              <a:spcBef>
                <a:spcPts val="580"/>
              </a:spcBef>
              <a:spcAft>
                <a:spcPts val="0"/>
              </a:spcAft>
              <a:buClr>
                <a:srgbClr val="8C0901"/>
              </a:buClr>
              <a:buSzPct val="85000"/>
              <a:buFont typeface="Wingdings 2"/>
              <a:buChar char=""/>
              <a:defRPr/>
            </a:pPr>
            <a:endParaRPr lang="en-GB" sz="2600" dirty="0">
              <a:latin typeface="Century Gothic"/>
              <a:cs typeface="+mn-cs"/>
            </a:endParaRPr>
          </a:p>
          <a:p>
            <a:pPr marL="274320" indent="-274320" eaLnBrk="1" fontAlgn="auto" hangingPunct="1">
              <a:spcBef>
                <a:spcPts val="580"/>
              </a:spcBef>
              <a:spcAft>
                <a:spcPts val="0"/>
              </a:spcAft>
              <a:buClr>
                <a:srgbClr val="8C0901"/>
              </a:buClr>
              <a:buSzPct val="85000"/>
              <a:buFont typeface="Wingdings 2"/>
              <a:buChar char=""/>
              <a:defRPr/>
            </a:pPr>
            <a:r>
              <a:rPr lang="en-GB" sz="2600" b="1" u="sng" dirty="0">
                <a:latin typeface="Century Gothic"/>
                <a:cs typeface="+mn-cs"/>
              </a:rPr>
              <a:t>Trips</a:t>
            </a:r>
            <a:endParaRPr lang="en-GB" sz="2600" b="1" i="0" u="sng" strike="noStrike" kern="1200" cap="none" spc="0" normalizeH="0" baseline="0" noProof="0" dirty="0">
              <a:ln>
                <a:noFill/>
              </a:ln>
              <a:effectLst/>
              <a:uLnTx/>
              <a:uFillTx/>
              <a:latin typeface="Century Gothic"/>
              <a:cs typeface="+mn-cs"/>
            </a:endParaRPr>
          </a:p>
          <a:p>
            <a:pPr marL="274320" indent="-274320" eaLnBrk="1" fontAlgn="auto" hangingPunct="1">
              <a:spcBef>
                <a:spcPts val="580"/>
              </a:spcBef>
              <a:spcAft>
                <a:spcPts val="0"/>
              </a:spcAft>
              <a:buClr>
                <a:srgbClr val="8C0901"/>
              </a:buClr>
              <a:buSzPct val="85000"/>
              <a:buFont typeface="Wingdings 2"/>
              <a:buChar char=""/>
              <a:defRPr/>
            </a:pPr>
            <a:r>
              <a:rPr lang="en-GB" sz="2600" dirty="0">
                <a:latin typeface="Century Gothic"/>
                <a:cs typeface="+mn-cs"/>
              </a:rPr>
              <a:t>St Albans Cathedral (20</a:t>
            </a:r>
            <a:r>
              <a:rPr lang="en-GB" sz="2600" baseline="30000" dirty="0">
                <a:latin typeface="Century Gothic"/>
                <a:cs typeface="+mn-cs"/>
              </a:rPr>
              <a:t>th</a:t>
            </a:r>
            <a:r>
              <a:rPr lang="en-GB" sz="2600" dirty="0">
                <a:latin typeface="Century Gothic"/>
                <a:cs typeface="+mn-cs"/>
              </a:rPr>
              <a:t> November)</a:t>
            </a:r>
          </a:p>
          <a:p>
            <a:pPr marL="274320" indent="-274320">
              <a:spcBef>
                <a:spcPts val="580"/>
              </a:spcBef>
              <a:spcAft>
                <a:spcPts val="0"/>
              </a:spcAft>
              <a:buClr>
                <a:srgbClr val="8C0901"/>
              </a:buClr>
              <a:buSzPct val="85000"/>
              <a:buFont typeface="Wingdings 2"/>
              <a:buChar char=""/>
              <a:defRPr/>
            </a:pPr>
            <a:r>
              <a:rPr lang="en-GB" sz="2600" dirty="0">
                <a:latin typeface="Century Gothic"/>
                <a:cs typeface="+mn-cs"/>
              </a:rPr>
              <a:t>Sailing (June)</a:t>
            </a:r>
          </a:p>
          <a:p>
            <a:pPr marL="274320" indent="-274320">
              <a:spcBef>
                <a:spcPts val="580"/>
              </a:spcBef>
              <a:spcAft>
                <a:spcPts val="0"/>
              </a:spcAft>
              <a:buClr>
                <a:srgbClr val="8C0901"/>
              </a:buClr>
              <a:buSzPct val="85000"/>
              <a:buFont typeface="Wingdings 2"/>
              <a:buChar char=""/>
              <a:defRPr/>
            </a:pPr>
            <a:r>
              <a:rPr lang="en-GB" sz="2600" dirty="0">
                <a:latin typeface="Century Gothic"/>
                <a:cs typeface="+mn-cs"/>
              </a:rPr>
              <a:t>Scout-style outdoor activity day (Summer)</a:t>
            </a:r>
          </a:p>
        </p:txBody>
      </p:sp>
    </p:spTree>
    <p:extLst>
      <p:ext uri="{BB962C8B-B14F-4D97-AF65-F5344CB8AC3E}">
        <p14:creationId xmlns:p14="http://schemas.microsoft.com/office/powerpoint/2010/main" val="4123082815"/>
      </p:ext>
    </p:extLst>
  </p:cSld>
  <p:clrMapOvr>
    <a:masterClrMapping/>
  </p:clrMapOvr>
  <p:transition advTm="35466">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5E07C-4527-435D-9496-ABCC91E6AF8C}"/>
              </a:ext>
            </a:extLst>
          </p:cNvPr>
          <p:cNvSpPr>
            <a:spLocks noGrp="1"/>
          </p:cNvSpPr>
          <p:nvPr>
            <p:ph type="title"/>
          </p:nvPr>
        </p:nvSpPr>
        <p:spPr>
          <a:xfrm>
            <a:off x="503548" y="-12630"/>
            <a:ext cx="7772400" cy="1143000"/>
          </a:xfrm>
        </p:spPr>
        <p:txBody>
          <a:bodyPr>
            <a:normAutofit/>
          </a:bodyPr>
          <a:lstStyle/>
          <a:p>
            <a:r>
              <a:rPr lang="en-GB" b="1" dirty="0">
                <a:solidFill>
                  <a:schemeClr val="bg1"/>
                </a:solidFill>
                <a:latin typeface="Century Gothic" panose="020B0502020202020204" pitchFamily="34" charset="0"/>
              </a:rPr>
              <a:t>Seesaw learning journal </a:t>
            </a:r>
            <a:r>
              <a:rPr lang="en-GB" b="1" dirty="0">
                <a:latin typeface="Century Gothic" panose="020B0502020202020204" pitchFamily="34" charset="0"/>
              </a:rPr>
              <a:t> </a:t>
            </a:r>
            <a:endParaRPr lang="en-US" b="1" dirty="0">
              <a:latin typeface="Century Gothic" panose="020B0502020202020204" pitchFamily="34" charset="0"/>
            </a:endParaRPr>
          </a:p>
        </p:txBody>
      </p:sp>
      <p:pic>
        <p:nvPicPr>
          <p:cNvPr id="4" name="Picture 2">
            <a:extLst>
              <a:ext uri="{FF2B5EF4-FFF2-40B4-BE49-F238E27FC236}">
                <a16:creationId xmlns:a16="http://schemas.microsoft.com/office/drawing/2014/main" id="{2B54EE33-42C9-A9BD-1FAE-C93227FDB9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166451"/>
            <a:ext cx="1507704" cy="78483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E0BB128A-3AB5-6D3F-C2A7-247A2611B818}"/>
              </a:ext>
            </a:extLst>
          </p:cNvPr>
          <p:cNvSpPr txBox="1"/>
          <p:nvPr/>
        </p:nvSpPr>
        <p:spPr>
          <a:xfrm>
            <a:off x="251520" y="1312674"/>
            <a:ext cx="8640960" cy="2308324"/>
          </a:xfrm>
          <a:prstGeom prst="rect">
            <a:avLst/>
          </a:prstGeom>
          <a:noFill/>
        </p:spPr>
        <p:txBody>
          <a:bodyPr wrap="square">
            <a:spAutoFit/>
          </a:bodyPr>
          <a:lstStyle/>
          <a:p>
            <a:r>
              <a:rPr lang="en-US" sz="1800" b="0" i="0" u="none" strike="noStrike" dirty="0">
                <a:solidFill>
                  <a:srgbClr val="000000"/>
                </a:solidFill>
                <a:effectLst/>
                <a:latin typeface="Century Gothic" panose="020B0502020202020204" pitchFamily="34" charset="0"/>
              </a:rPr>
              <a:t>Seesaw is the online learning journal that we will use in every class from Nursery-Year 6. This platform allows us to record learning digitally, set homework tasks to be completed by your child, and provides a home-school connection; families can communicate with their child’s class teacher through the app/account, and teachers can post announcements for family updates. </a:t>
            </a:r>
            <a:r>
              <a:rPr lang="en-US" sz="1800" b="1" i="0" u="none" strike="noStrike" dirty="0">
                <a:solidFill>
                  <a:srgbClr val="000000"/>
                </a:solidFill>
                <a:effectLst/>
                <a:latin typeface="Century Gothic" panose="020B0502020202020204" pitchFamily="34" charset="0"/>
              </a:rPr>
              <a:t>There are two accounts available for Seesaw and you should </a:t>
            </a:r>
            <a:r>
              <a:rPr lang="en-US" sz="1800" b="1" i="0" u="none" strike="noStrike" dirty="0" err="1">
                <a:solidFill>
                  <a:srgbClr val="000000"/>
                </a:solidFill>
                <a:effectLst/>
                <a:latin typeface="Century Gothic" panose="020B0502020202020204" pitchFamily="34" charset="0"/>
              </a:rPr>
              <a:t>familiarise</a:t>
            </a:r>
            <a:r>
              <a:rPr lang="en-US" sz="1800" b="1" i="0" u="none" strike="noStrike" dirty="0">
                <a:solidFill>
                  <a:srgbClr val="000000"/>
                </a:solidFill>
                <a:effectLst/>
                <a:latin typeface="Century Gothic" panose="020B0502020202020204" pitchFamily="34" charset="0"/>
              </a:rPr>
              <a:t> yourself with these, so that you choose the correct one for use as a family member. </a:t>
            </a:r>
            <a:endParaRPr lang="en-GB" dirty="0"/>
          </a:p>
        </p:txBody>
      </p:sp>
      <p:pic>
        <p:nvPicPr>
          <p:cNvPr id="9" name="Picture 4">
            <a:extLst>
              <a:ext uri="{FF2B5EF4-FFF2-40B4-BE49-F238E27FC236}">
                <a16:creationId xmlns:a16="http://schemas.microsoft.com/office/drawing/2014/main" id="{BA0C943F-B548-DBAA-6E74-6635297D0112}"/>
              </a:ext>
            </a:extLst>
          </p:cNvPr>
          <p:cNvPicPr>
            <a:picLocks noGrp="1" noChangeAspect="1" noChangeArrowheads="1"/>
          </p:cNvPicPr>
          <p:nvPr>
            <p:ph sz="quarter" idx="1"/>
          </p:nvPr>
        </p:nvPicPr>
        <p:blipFill>
          <a:blip r:embed="rId3">
            <a:extLst>
              <a:ext uri="{28A0092B-C50C-407E-A947-70E740481C1C}">
                <a14:useLocalDpi xmlns:a14="http://schemas.microsoft.com/office/drawing/2010/main" val="0"/>
              </a:ext>
            </a:extLst>
          </a:blip>
          <a:srcRect/>
          <a:stretch>
            <a:fillRect/>
          </a:stretch>
        </p:blipFill>
        <p:spPr bwMode="auto">
          <a:xfrm>
            <a:off x="3432852" y="3320988"/>
            <a:ext cx="5715000" cy="32175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9957528"/>
      </p:ext>
    </p:extLst>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5E07C-4527-435D-9496-ABCC91E6AF8C}"/>
              </a:ext>
            </a:extLst>
          </p:cNvPr>
          <p:cNvSpPr>
            <a:spLocks noGrp="1"/>
          </p:cNvSpPr>
          <p:nvPr>
            <p:ph type="title"/>
          </p:nvPr>
        </p:nvSpPr>
        <p:spPr>
          <a:xfrm>
            <a:off x="503548" y="-12630"/>
            <a:ext cx="7772400" cy="1143000"/>
          </a:xfrm>
        </p:spPr>
        <p:txBody>
          <a:bodyPr>
            <a:normAutofit/>
          </a:bodyPr>
          <a:lstStyle/>
          <a:p>
            <a:r>
              <a:rPr lang="en-GB" b="1" dirty="0">
                <a:solidFill>
                  <a:schemeClr val="bg1"/>
                </a:solidFill>
                <a:latin typeface="Century Gothic" panose="020B0502020202020204" pitchFamily="34" charset="0"/>
              </a:rPr>
              <a:t>Seesaw learning journal </a:t>
            </a:r>
            <a:r>
              <a:rPr lang="en-GB" b="1" dirty="0">
                <a:latin typeface="Century Gothic" panose="020B0502020202020204" pitchFamily="34" charset="0"/>
              </a:rPr>
              <a:t> </a:t>
            </a:r>
            <a:endParaRPr lang="en-US" b="1" dirty="0">
              <a:latin typeface="Century Gothic" panose="020B0502020202020204" pitchFamily="34" charset="0"/>
            </a:endParaRPr>
          </a:p>
        </p:txBody>
      </p:sp>
      <p:pic>
        <p:nvPicPr>
          <p:cNvPr id="4" name="Picture 2">
            <a:extLst>
              <a:ext uri="{FF2B5EF4-FFF2-40B4-BE49-F238E27FC236}">
                <a16:creationId xmlns:a16="http://schemas.microsoft.com/office/drawing/2014/main" id="{2B54EE33-42C9-A9BD-1FAE-C93227FDB9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166451"/>
            <a:ext cx="1507704" cy="78483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E0BB128A-3AB5-6D3F-C2A7-247A2611B818}"/>
              </a:ext>
            </a:extLst>
          </p:cNvPr>
          <p:cNvSpPr txBox="1"/>
          <p:nvPr/>
        </p:nvSpPr>
        <p:spPr>
          <a:xfrm>
            <a:off x="251520" y="1312674"/>
            <a:ext cx="8640960" cy="4001095"/>
          </a:xfrm>
          <a:prstGeom prst="rect">
            <a:avLst/>
          </a:prstGeom>
          <a:noFill/>
        </p:spPr>
        <p:txBody>
          <a:bodyPr wrap="square">
            <a:spAutoFit/>
          </a:bodyPr>
          <a:lstStyle/>
          <a:p>
            <a:pPr rtl="0">
              <a:spcBef>
                <a:spcPts val="0"/>
              </a:spcBef>
              <a:spcAft>
                <a:spcPts val="800"/>
              </a:spcAft>
            </a:pPr>
            <a:r>
              <a:rPr lang="en-US" sz="1800" b="0" i="0" u="none" strike="noStrike" dirty="0">
                <a:solidFill>
                  <a:srgbClr val="000000"/>
                </a:solidFill>
                <a:effectLst/>
                <a:latin typeface="Century Gothic" panose="020B0502020202020204" pitchFamily="34" charset="0"/>
              </a:rPr>
              <a:t>You have been sent an invitation to connect to your child’s class Seesaw account and, once approved by your child’s class teacher, you will be able to view your child’s learning journal. </a:t>
            </a:r>
          </a:p>
          <a:p>
            <a:pPr rtl="0">
              <a:spcBef>
                <a:spcPts val="0"/>
              </a:spcBef>
              <a:spcAft>
                <a:spcPts val="800"/>
              </a:spcAft>
            </a:pPr>
            <a:r>
              <a:rPr lang="en-US" sz="1800" b="1" i="0" u="none" strike="noStrike" dirty="0">
                <a:solidFill>
                  <a:srgbClr val="000000"/>
                </a:solidFill>
                <a:effectLst/>
                <a:latin typeface="Century Gothic" panose="020B0502020202020204" pitchFamily="34" charset="0"/>
              </a:rPr>
              <a:t>Please note, we ask you to use the Seesaw message function respectfully and to only use this to communicate on your child’s learning journey. If you need to communicate with your child’s class teacher for any other reason, please send an email via the school office. </a:t>
            </a:r>
            <a:r>
              <a:rPr lang="en-US" sz="1800" b="1" i="0" u="sng" strike="noStrike" dirty="0">
                <a:solidFill>
                  <a:srgbClr val="0563C1"/>
                </a:solidFill>
                <a:effectLst/>
                <a:latin typeface="Century Gothic" panose="020B0502020202020204" pitchFamily="34" charset="0"/>
                <a:hlinkClick r:id="rId3"/>
              </a:rPr>
              <a:t>admin@christchurchschool.herts.sch.uk</a:t>
            </a:r>
            <a:endParaRPr lang="en-US" sz="1800" b="0" dirty="0">
              <a:effectLst/>
            </a:endParaRPr>
          </a:p>
          <a:p>
            <a:pPr rtl="0">
              <a:spcBef>
                <a:spcPts val="0"/>
              </a:spcBef>
              <a:spcAft>
                <a:spcPts val="800"/>
              </a:spcAft>
            </a:pPr>
            <a:r>
              <a:rPr lang="en-US" sz="1800" b="1" i="0" u="none" strike="noStrike" dirty="0">
                <a:solidFill>
                  <a:srgbClr val="000000"/>
                </a:solidFill>
                <a:effectLst/>
                <a:latin typeface="Century Gothic" panose="020B0502020202020204" pitchFamily="34" charset="0"/>
              </a:rPr>
              <a:t>Individual child codes must be used to upload photographs of homework and any other home learning you would like to share with us. A printed QR code has (or will be) provided by the class teacher(s). </a:t>
            </a:r>
            <a:endParaRPr lang="en-US" sz="1800" b="0" dirty="0">
              <a:effectLst/>
            </a:endParaRPr>
          </a:p>
          <a:p>
            <a:br>
              <a:rPr lang="en-US" dirty="0"/>
            </a:br>
            <a:endParaRPr lang="en-GB" dirty="0"/>
          </a:p>
        </p:txBody>
      </p:sp>
    </p:spTree>
    <p:extLst>
      <p:ext uri="{BB962C8B-B14F-4D97-AF65-F5344CB8AC3E}">
        <p14:creationId xmlns:p14="http://schemas.microsoft.com/office/powerpoint/2010/main" val="3430821573"/>
      </p:ext>
    </p:extLst>
  </p:cSld>
  <p:clrMapOvr>
    <a:masterClrMapping/>
  </p:clrMapOvr>
  <p:transition>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CAC4348-D3E1-B8E9-F7F0-A968C3C43864}"/>
              </a:ext>
            </a:extLst>
          </p:cNvPr>
          <p:cNvSpPr txBox="1"/>
          <p:nvPr/>
        </p:nvSpPr>
        <p:spPr>
          <a:xfrm>
            <a:off x="611560" y="1628800"/>
            <a:ext cx="7452828" cy="2677656"/>
          </a:xfrm>
          <a:prstGeom prst="rect">
            <a:avLst/>
          </a:prstGeom>
          <a:noFill/>
        </p:spPr>
        <p:txBody>
          <a:bodyPr wrap="square">
            <a:spAutoFit/>
          </a:bodyPr>
          <a:lstStyle/>
          <a:p>
            <a:pPr marL="0" marR="0" indent="0" algn="l">
              <a:spcBef>
                <a:spcPts val="0"/>
              </a:spcBef>
              <a:spcAft>
                <a:spcPts val="0"/>
              </a:spcAft>
              <a:buNone/>
            </a:pPr>
            <a:r>
              <a:rPr lang="en-GB" sz="2800" b="1" i="0" dirty="0">
                <a:solidFill>
                  <a:srgbClr val="000000"/>
                </a:solidFill>
                <a:effectLst/>
                <a:latin typeface="Century Gothic" panose="020B0502020202020204" pitchFamily="34" charset="0"/>
              </a:rPr>
              <a:t>Mobile Phones – Parents/carers &amp; Visitors</a:t>
            </a:r>
            <a:r>
              <a:rPr lang="en-GB" sz="2800" b="0" i="0" dirty="0">
                <a:solidFill>
                  <a:srgbClr val="000000"/>
                </a:solidFill>
                <a:effectLst/>
                <a:latin typeface="Century Gothic" panose="020B0502020202020204" pitchFamily="34" charset="0"/>
              </a:rPr>
              <a:t> </a:t>
            </a:r>
            <a:endParaRPr lang="en-GB" sz="2800" b="0" i="0" dirty="0">
              <a:solidFill>
                <a:srgbClr val="000000"/>
              </a:solidFill>
              <a:effectLst/>
              <a:latin typeface="Calibri" panose="020F0502020204030204" pitchFamily="34" charset="0"/>
            </a:endParaRPr>
          </a:p>
          <a:p>
            <a:pPr marL="0" marR="0" indent="0" algn="l">
              <a:spcBef>
                <a:spcPts val="0"/>
              </a:spcBef>
              <a:spcAft>
                <a:spcPts val="0"/>
              </a:spcAft>
              <a:buNone/>
            </a:pPr>
            <a:r>
              <a:rPr lang="en-GB" sz="2800" b="0" i="0" dirty="0">
                <a:solidFill>
                  <a:srgbClr val="000000"/>
                </a:solidFill>
                <a:effectLst/>
                <a:latin typeface="Century Gothic" panose="020B0502020202020204" pitchFamily="34" charset="0"/>
              </a:rPr>
              <a:t>Please remember that mobile phones are not permitted to be used inside the school building by parents/carers and/or visitors when school is in operation, including during after-school clubs. </a:t>
            </a:r>
            <a:endParaRPr lang="en-GB" sz="2800" b="0" i="0" dirty="0">
              <a:solidFill>
                <a:srgbClr val="000000"/>
              </a:solidFill>
              <a:effectLst/>
              <a:latin typeface="Calibri" panose="020F0502020204030204" pitchFamily="34" charset="0"/>
            </a:endParaRPr>
          </a:p>
        </p:txBody>
      </p:sp>
    </p:spTree>
    <p:extLst>
      <p:ext uri="{BB962C8B-B14F-4D97-AF65-F5344CB8AC3E}">
        <p14:creationId xmlns:p14="http://schemas.microsoft.com/office/powerpoint/2010/main" val="227359923"/>
      </p:ext>
    </p:extLst>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a:extLst>
              <a:ext uri="{FF2B5EF4-FFF2-40B4-BE49-F238E27FC236}">
                <a16:creationId xmlns:a16="http://schemas.microsoft.com/office/drawing/2014/main" id="{5E1B7B21-56FC-0A67-9963-B848CD0E6ED5}"/>
              </a:ext>
            </a:extLst>
          </p:cNvPr>
          <p:cNvPicPr>
            <a:picLocks noChangeAspect="1" noChangeArrowheads="1"/>
          </p:cNvPicPr>
          <p:nvPr/>
        </p:nvPicPr>
        <p:blipFill>
          <a:blip r:embed="rId2" cstate="print"/>
          <a:srcRect l="25984" t="7784" r="66538" b="75066"/>
          <a:stretch>
            <a:fillRect/>
          </a:stretch>
        </p:blipFill>
        <p:spPr bwMode="auto">
          <a:xfrm>
            <a:off x="9823986" y="36004"/>
            <a:ext cx="844015" cy="1088740"/>
          </a:xfrm>
          <a:prstGeom prst="rect">
            <a:avLst/>
          </a:prstGeom>
          <a:noFill/>
          <a:ln w="9525">
            <a:noFill/>
            <a:miter lim="800000"/>
            <a:headEnd/>
            <a:tailEnd/>
          </a:ln>
        </p:spPr>
      </p:pic>
      <p:sp>
        <p:nvSpPr>
          <p:cNvPr id="5" name="TextBox 4">
            <a:extLst>
              <a:ext uri="{FF2B5EF4-FFF2-40B4-BE49-F238E27FC236}">
                <a16:creationId xmlns:a16="http://schemas.microsoft.com/office/drawing/2014/main" id="{B6C838AB-3582-E422-1679-4EDCB05C7064}"/>
              </a:ext>
            </a:extLst>
          </p:cNvPr>
          <p:cNvSpPr txBox="1"/>
          <p:nvPr/>
        </p:nvSpPr>
        <p:spPr>
          <a:xfrm>
            <a:off x="287524" y="1556792"/>
            <a:ext cx="8354843" cy="2785378"/>
          </a:xfrm>
          <a:prstGeom prst="rect">
            <a:avLst/>
          </a:prstGeom>
          <a:noFill/>
        </p:spPr>
        <p:txBody>
          <a:bodyPr wrap="square">
            <a:spAutoFit/>
          </a:bodyPr>
          <a:lstStyle/>
          <a:p>
            <a:pPr marL="274320" indent="-274320">
              <a:spcBef>
                <a:spcPts val="580"/>
              </a:spcBef>
              <a:buClr>
                <a:srgbClr val="8C0901"/>
              </a:buClr>
              <a:buSzPct val="85000"/>
              <a:buFont typeface="Wingdings 2"/>
              <a:buChar char=""/>
              <a:defRPr/>
            </a:pPr>
            <a:r>
              <a:rPr lang="en-GB" sz="2400" dirty="0">
                <a:solidFill>
                  <a:prstClr val="black"/>
                </a:solidFill>
                <a:latin typeface="Century Gothic" panose="020B0502020202020204" pitchFamily="34" charset="0"/>
                <a:cs typeface="Arial" panose="020B0604020202020204" pitchFamily="34" charset="0"/>
              </a:rPr>
              <a:t>The school ask for a voluntary contribution of £10 per term (£30 for the year) per child. </a:t>
            </a:r>
            <a:r>
              <a:rPr lang="en-GB" sz="2400" dirty="0" err="1">
                <a:solidFill>
                  <a:prstClr val="black"/>
                </a:solidFill>
                <a:latin typeface="Century Gothic" panose="020B0502020202020204" pitchFamily="34" charset="0"/>
                <a:cs typeface="Arial" panose="020B0604020202020204" pitchFamily="34" charset="0"/>
              </a:rPr>
              <a:t>Thi</a:t>
            </a:r>
            <a:r>
              <a:rPr lang="en-GB" sz="2400" dirty="0">
                <a:solidFill>
                  <a:prstClr val="black"/>
                </a:solidFill>
                <a:latin typeface="Century Gothic" panose="020B0502020202020204" pitchFamily="34" charset="0"/>
                <a:cs typeface="Arial" panose="020B0604020202020204" pitchFamily="34" charset="0"/>
              </a:rPr>
              <a:t>s is used to cover various art materials and to provide other resources for the classroom. Payment will be possible towards the end of this week via Arbor. Thank you in advance.</a:t>
            </a:r>
          </a:p>
          <a:p>
            <a:pPr marL="274320" indent="-274320">
              <a:spcBef>
                <a:spcPts val="580"/>
              </a:spcBef>
              <a:buClr>
                <a:srgbClr val="8C0901"/>
              </a:buClr>
              <a:buSzPct val="85000"/>
              <a:buFont typeface="Wingdings 2"/>
              <a:buChar char=""/>
              <a:defRPr/>
            </a:pPr>
            <a:endParaRPr lang="en-GB" sz="2600" dirty="0">
              <a:solidFill>
                <a:prstClr val="black"/>
              </a:solidFill>
              <a:latin typeface="Century Gothic" panose="020B0502020202020204" pitchFamily="34" charset="0"/>
              <a:cs typeface="Arial" panose="020B0604020202020204" pitchFamily="34" charset="0"/>
            </a:endParaRPr>
          </a:p>
        </p:txBody>
      </p:sp>
      <p:sp>
        <p:nvSpPr>
          <p:cNvPr id="6" name="Title 1">
            <a:extLst>
              <a:ext uri="{FF2B5EF4-FFF2-40B4-BE49-F238E27FC236}">
                <a16:creationId xmlns:a16="http://schemas.microsoft.com/office/drawing/2014/main" id="{C5E563F6-6971-DA64-7854-68D4D0E0B4E5}"/>
              </a:ext>
            </a:extLst>
          </p:cNvPr>
          <p:cNvSpPr txBox="1">
            <a:spLocks/>
          </p:cNvSpPr>
          <p:nvPr/>
        </p:nvSpPr>
        <p:spPr>
          <a:xfrm>
            <a:off x="1547664" y="36004"/>
            <a:ext cx="7772400" cy="976970"/>
          </a:xfrm>
          <a:prstGeom prst="rect">
            <a:avLst/>
          </a:prstGeom>
        </p:spPr>
        <p:txBody>
          <a:bodyPr bIns="91440" anchor="b" anchorCtr="0">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pPr fontAlgn="auto">
              <a:spcAft>
                <a:spcPts val="0"/>
              </a:spcAft>
            </a:pPr>
            <a:r>
              <a:rPr lang="en-GB" dirty="0">
                <a:solidFill>
                  <a:schemeClr val="bg1"/>
                </a:solidFill>
                <a:latin typeface="Century Gothic" pitchFamily="34" charset="0"/>
              </a:rPr>
              <a:t>Voluntary Contributions</a:t>
            </a:r>
          </a:p>
        </p:txBody>
      </p:sp>
    </p:spTree>
    <p:extLst>
      <p:ext uri="{BB962C8B-B14F-4D97-AF65-F5344CB8AC3E}">
        <p14:creationId xmlns:p14="http://schemas.microsoft.com/office/powerpoint/2010/main" val="1295444863"/>
      </p:ext>
    </p:extLst>
  </p:cSld>
  <p:clrMapOvr>
    <a:masterClrMapping/>
  </p:clrMapOvr>
  <p:transition>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A4F1B2-3E7A-5811-A5BA-C8E12A5858DB}"/>
              </a:ext>
            </a:extLst>
          </p:cNvPr>
          <p:cNvSpPr>
            <a:spLocks noGrp="1"/>
          </p:cNvSpPr>
          <p:nvPr>
            <p:ph type="title"/>
          </p:nvPr>
        </p:nvSpPr>
        <p:spPr>
          <a:xfrm>
            <a:off x="914400" y="274638"/>
            <a:ext cx="7772400" cy="814102"/>
          </a:xfrm>
        </p:spPr>
        <p:txBody>
          <a:bodyPr/>
          <a:lstStyle/>
          <a:p>
            <a:r>
              <a:rPr lang="en-GB" dirty="0">
                <a:solidFill>
                  <a:schemeClr val="bg1"/>
                </a:solidFill>
              </a:rPr>
              <a:t>Parent Volunteers</a:t>
            </a:r>
            <a:endParaRPr lang="en-US" dirty="0">
              <a:solidFill>
                <a:schemeClr val="bg1"/>
              </a:solidFill>
            </a:endParaRPr>
          </a:p>
        </p:txBody>
      </p:sp>
      <p:sp>
        <p:nvSpPr>
          <p:cNvPr id="3" name="Content Placeholder 2">
            <a:extLst>
              <a:ext uri="{FF2B5EF4-FFF2-40B4-BE49-F238E27FC236}">
                <a16:creationId xmlns:a16="http://schemas.microsoft.com/office/drawing/2014/main" id="{F5F6169A-A560-E966-214F-1E309EDF240C}"/>
              </a:ext>
            </a:extLst>
          </p:cNvPr>
          <p:cNvSpPr>
            <a:spLocks noGrp="1"/>
          </p:cNvSpPr>
          <p:nvPr>
            <p:ph sz="quarter" idx="1"/>
          </p:nvPr>
        </p:nvSpPr>
        <p:spPr/>
        <p:txBody>
          <a:bodyPr/>
          <a:lstStyle/>
          <a:p>
            <a:r>
              <a:rPr lang="en-GB" dirty="0">
                <a:latin typeface="Century Gothic" panose="020B0502020202020204" pitchFamily="34" charset="0"/>
              </a:rPr>
              <a:t>If you would like to volunteer to read with children at school please sign up on the sheet tonight</a:t>
            </a:r>
          </a:p>
          <a:p>
            <a:r>
              <a:rPr lang="en-GB" dirty="0">
                <a:latin typeface="Century Gothic" panose="020B0502020202020204" pitchFamily="34" charset="0"/>
              </a:rPr>
              <a:t>Your details will be held on a central volunteering record and you could be asked to volunteer in any year group</a:t>
            </a:r>
            <a:endParaRPr lang="en-US" dirty="0">
              <a:latin typeface="Century Gothic" panose="020B0502020202020204" pitchFamily="34" charset="0"/>
            </a:endParaRPr>
          </a:p>
          <a:p>
            <a:r>
              <a:rPr lang="en-US" dirty="0">
                <a:latin typeface="Century Gothic" panose="020B0502020202020204" pitchFamily="34" charset="0"/>
              </a:rPr>
              <a:t>We may be inundated so please don’t be offended if you don’t get called up!</a:t>
            </a:r>
            <a:endParaRPr lang="en-GB" dirty="0">
              <a:latin typeface="Century Gothic" panose="020B0502020202020204" pitchFamily="34" charset="0"/>
            </a:endParaRPr>
          </a:p>
        </p:txBody>
      </p:sp>
    </p:spTree>
    <p:extLst>
      <p:ext uri="{BB962C8B-B14F-4D97-AF65-F5344CB8AC3E}">
        <p14:creationId xmlns:p14="http://schemas.microsoft.com/office/powerpoint/2010/main" val="490316990"/>
      </p:ext>
    </p:extLst>
  </p:cSld>
  <p:clrMapOvr>
    <a:masterClrMapping/>
  </p:clrMapOvr>
  <p:transition>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8BE0C-CE79-B577-BB73-6EA9884007C5}"/>
              </a:ext>
            </a:extLst>
          </p:cNvPr>
          <p:cNvSpPr>
            <a:spLocks noGrp="1"/>
          </p:cNvSpPr>
          <p:nvPr>
            <p:ph type="title"/>
          </p:nvPr>
        </p:nvSpPr>
        <p:spPr>
          <a:xfrm>
            <a:off x="914400" y="274638"/>
            <a:ext cx="7772400" cy="742094"/>
          </a:xfrm>
        </p:spPr>
        <p:txBody>
          <a:bodyPr>
            <a:normAutofit fontScale="90000"/>
          </a:bodyPr>
          <a:lstStyle/>
          <a:p>
            <a:r>
              <a:rPr lang="en-GB" b="1" dirty="0">
                <a:solidFill>
                  <a:schemeClr val="bg1"/>
                </a:solidFill>
                <a:latin typeface="Century Gothic" panose="020B0502020202020204" pitchFamily="34" charset="0"/>
              </a:rPr>
              <a:t>PSA</a:t>
            </a:r>
            <a:endParaRPr lang="en-US" b="1" dirty="0">
              <a:solidFill>
                <a:schemeClr val="bg1"/>
              </a:solidFill>
              <a:latin typeface="Century Gothic" panose="020B0502020202020204" pitchFamily="34" charset="0"/>
            </a:endParaRPr>
          </a:p>
        </p:txBody>
      </p:sp>
      <p:pic>
        <p:nvPicPr>
          <p:cNvPr id="6" name="Content Placeholder 5">
            <a:extLst>
              <a:ext uri="{FF2B5EF4-FFF2-40B4-BE49-F238E27FC236}">
                <a16:creationId xmlns:a16="http://schemas.microsoft.com/office/drawing/2014/main" id="{C0EEE396-47B1-1AC1-96FE-0ED829DCD7F9}"/>
              </a:ext>
            </a:extLst>
          </p:cNvPr>
          <p:cNvPicPr>
            <a:picLocks noGrp="1" noChangeAspect="1"/>
          </p:cNvPicPr>
          <p:nvPr>
            <p:ph sz="quarter" idx="1"/>
          </p:nvPr>
        </p:nvPicPr>
        <p:blipFill>
          <a:blip r:embed="rId2" cstate="print">
            <a:extLst>
              <a:ext uri="{28A0092B-C50C-407E-A947-70E740481C1C}">
                <a14:useLocalDpi xmlns:a14="http://schemas.microsoft.com/office/drawing/2010/main" val="0"/>
              </a:ext>
            </a:extLst>
          </a:blip>
          <a:stretch>
            <a:fillRect/>
          </a:stretch>
        </p:blipFill>
        <p:spPr>
          <a:xfrm>
            <a:off x="5292080" y="1376772"/>
            <a:ext cx="3295712" cy="4572000"/>
          </a:xfrm>
          <a:prstGeom prst="rect">
            <a:avLst/>
          </a:prstGeom>
        </p:spPr>
      </p:pic>
      <p:sp>
        <p:nvSpPr>
          <p:cNvPr id="7" name="Text Box 11">
            <a:extLst>
              <a:ext uri="{FF2B5EF4-FFF2-40B4-BE49-F238E27FC236}">
                <a16:creationId xmlns:a16="http://schemas.microsoft.com/office/drawing/2014/main" id="{2FF8F62A-4D92-74F3-1AED-902E4953CF7A}"/>
              </a:ext>
            </a:extLst>
          </p:cNvPr>
          <p:cNvSpPr txBox="1"/>
          <p:nvPr/>
        </p:nvSpPr>
        <p:spPr>
          <a:xfrm>
            <a:off x="914348" y="2024844"/>
            <a:ext cx="3719698" cy="23666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0" tIns="0" rIns="0" bIns="0" numCol="1" spcCol="0" rtlCol="0" fromWordArt="0" anchor="t" anchorCtr="0" forceAA="0" compatLnSpc="1">
            <a:prstTxWarp prst="textNoShape">
              <a:avLst/>
            </a:prstTxWarp>
            <a:noAutofit/>
          </a:bodyPr>
          <a:lstStyle/>
          <a:p>
            <a:pPr marL="0" marR="0">
              <a:spcBef>
                <a:spcPts val="0"/>
              </a:spcBef>
              <a:spcAft>
                <a:spcPts val="0"/>
              </a:spcAft>
            </a:pPr>
            <a:r>
              <a:rPr lang="en-GB" sz="2800" b="1" u="sng" dirty="0">
                <a:solidFill>
                  <a:srgbClr val="D10000"/>
                </a:solidFill>
                <a:effectLst/>
                <a:latin typeface="Arial" panose="020B0604020202020204" pitchFamily="34" charset="0"/>
                <a:ea typeface="Calibri" panose="020F0502020204030204" pitchFamily="34" charset="0"/>
                <a:cs typeface="Times New Roman" panose="02020603050405020304" pitchFamily="18" charset="0"/>
              </a:rPr>
              <a:t>Thursday 3</a:t>
            </a:r>
            <a:r>
              <a:rPr lang="en-GB" sz="2800" b="1" u="sng" baseline="30000" dirty="0">
                <a:solidFill>
                  <a:srgbClr val="D10000"/>
                </a:solidFill>
                <a:effectLst/>
                <a:latin typeface="Arial" panose="020B0604020202020204" pitchFamily="34" charset="0"/>
                <a:ea typeface="Calibri" panose="020F0502020204030204" pitchFamily="34" charset="0"/>
                <a:cs typeface="Times New Roman" panose="02020603050405020304" pitchFamily="18" charset="0"/>
              </a:rPr>
              <a:t>rd</a:t>
            </a:r>
            <a:r>
              <a:rPr lang="en-GB" sz="2800" b="1" u="sng" dirty="0">
                <a:solidFill>
                  <a:srgbClr val="D10000"/>
                </a:solidFill>
                <a:effectLst/>
                <a:latin typeface="Arial" panose="020B0604020202020204" pitchFamily="34" charset="0"/>
                <a:ea typeface="Calibri" panose="020F0502020204030204" pitchFamily="34" charset="0"/>
                <a:cs typeface="Times New Roman" panose="02020603050405020304" pitchFamily="18" charset="0"/>
              </a:rPr>
              <a:t> October</a:t>
            </a:r>
          </a:p>
          <a:p>
            <a:pPr marL="0" marR="0" algn="ctr">
              <a:spcBef>
                <a:spcPts val="0"/>
              </a:spcBef>
              <a:spcAft>
                <a:spcPts val="0"/>
              </a:spcAft>
            </a:pPr>
            <a:r>
              <a:rPr lang="en-GB" sz="2800" b="1" u="sng" dirty="0">
                <a:solidFill>
                  <a:srgbClr val="D10000"/>
                </a:solidFill>
                <a:latin typeface="Arial" panose="020B0604020202020204" pitchFamily="34" charset="0"/>
                <a:ea typeface="Calibri" panose="020F0502020204030204" pitchFamily="34" charset="0"/>
                <a:cs typeface="Times New Roman" panose="02020603050405020304" pitchFamily="18" charset="0"/>
              </a:rPr>
              <a:t>8pm online</a:t>
            </a:r>
          </a:p>
          <a:p>
            <a:pPr marL="0" marR="0" algn="ctr">
              <a:spcBef>
                <a:spcPts val="0"/>
              </a:spcBef>
              <a:spcAft>
                <a:spcPts val="0"/>
              </a:spcAft>
            </a:pPr>
            <a:endParaRPr lang="en-US" sz="1200" dirty="0">
              <a:effectLst/>
              <a:ea typeface="Calibri" panose="020F0502020204030204" pitchFamily="34" charset="0"/>
              <a:cs typeface="Times New Roman" panose="02020603050405020304" pitchFamily="18" charset="0"/>
            </a:endParaRPr>
          </a:p>
        </p:txBody>
      </p:sp>
      <p:sp>
        <p:nvSpPr>
          <p:cNvPr id="8" name="Text Box 9">
            <a:extLst>
              <a:ext uri="{FF2B5EF4-FFF2-40B4-BE49-F238E27FC236}">
                <a16:creationId xmlns:a16="http://schemas.microsoft.com/office/drawing/2014/main" id="{96E7A607-97F1-BEB0-DD20-ADADCB603E22}"/>
              </a:ext>
            </a:extLst>
          </p:cNvPr>
          <p:cNvSpPr txBox="1"/>
          <p:nvPr/>
        </p:nvSpPr>
        <p:spPr>
          <a:xfrm>
            <a:off x="1183005" y="3159981"/>
            <a:ext cx="4901163" cy="742094"/>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0" tIns="0" rIns="0" bIns="0" numCol="1" spcCol="0" rtlCol="0" fromWordArt="0" anchor="t" anchorCtr="0" forceAA="0" compatLnSpc="1">
            <a:prstTxWarp prst="textNoShape">
              <a:avLst/>
            </a:prstTxWarp>
            <a:noAutofit/>
          </a:bodyPr>
          <a:lstStyle/>
          <a:p>
            <a:pPr marL="342900" marR="0" lvl="0" indent="-342900">
              <a:spcBef>
                <a:spcPts val="0"/>
              </a:spcBef>
              <a:spcAft>
                <a:spcPts val="0"/>
              </a:spcAft>
              <a:buFont typeface="Symbol" panose="05050102010706020507" pitchFamily="18" charset="2"/>
              <a:buChar char=""/>
            </a:pPr>
            <a:r>
              <a:rPr lang="en-GB" sz="1800" dirty="0">
                <a:solidFill>
                  <a:srgbClr val="002060"/>
                </a:solidFill>
                <a:effectLst/>
                <a:latin typeface="Century Gothic" panose="020B0502020202020204" pitchFamily="34" charset="0"/>
                <a:ea typeface="Calibri" panose="020F0502020204030204" pitchFamily="34" charset="0"/>
                <a:cs typeface="Times New Roman" panose="02020603050405020304" pitchFamily="18" charset="0"/>
              </a:rPr>
              <a:t>Hear about the School’s exciting development plan</a:t>
            </a:r>
            <a:endParaRPr lang="en-US" sz="1200" dirty="0">
              <a:effectLst/>
              <a:latin typeface="Century Gothic" panose="020B050202020202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GB" sz="1800" dirty="0">
                <a:solidFill>
                  <a:srgbClr val="002060"/>
                </a:solidFill>
                <a:effectLst/>
                <a:latin typeface="Century Gothic" panose="020B0502020202020204" pitchFamily="34" charset="0"/>
                <a:ea typeface="Calibri" panose="020F0502020204030204" pitchFamily="34" charset="0"/>
                <a:cs typeface="Times New Roman" panose="02020603050405020304" pitchFamily="18" charset="0"/>
              </a:rPr>
              <a:t>Find out what we are funding</a:t>
            </a:r>
            <a:endParaRPr lang="en-US" sz="1200" dirty="0">
              <a:effectLst/>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48877433"/>
      </p:ext>
    </p:extLst>
  </p:cSld>
  <p:clrMapOvr>
    <a:masterClrMapping/>
  </p:clrMapOvr>
  <p:transition>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1"/>
          </p:nvPr>
        </p:nvSpPr>
        <p:spPr>
          <a:xfrm>
            <a:off x="2825806" y="1124744"/>
            <a:ext cx="3492388" cy="1600200"/>
          </a:xfrm>
        </p:spPr>
        <p:txBody>
          <a:bodyPr>
            <a:noAutofit/>
          </a:bodyPr>
          <a:lstStyle/>
          <a:p>
            <a:r>
              <a:rPr lang="en-GB" sz="2800" b="1" dirty="0">
                <a:solidFill>
                  <a:schemeClr val="bg1"/>
                </a:solidFill>
                <a:latin typeface="Century Gothic" pitchFamily="34" charset="0"/>
              </a:rPr>
              <a:t>Thank you for taking the time to watch and listen to this presentation. Please ask us for any further information.</a:t>
            </a:r>
          </a:p>
        </p:txBody>
      </p:sp>
      <p:pic>
        <p:nvPicPr>
          <p:cNvPr id="7" name="Picture 1"/>
          <p:cNvPicPr>
            <a:picLocks noChangeAspect="1" noChangeArrowheads="1"/>
          </p:cNvPicPr>
          <p:nvPr/>
        </p:nvPicPr>
        <p:blipFill>
          <a:blip r:embed="rId2" cstate="print"/>
          <a:srcRect l="25984" t="7784" r="66538" b="75066"/>
          <a:stretch>
            <a:fillRect/>
          </a:stretch>
        </p:blipFill>
        <p:spPr bwMode="auto">
          <a:xfrm>
            <a:off x="7776356" y="0"/>
            <a:ext cx="1367644" cy="1764196"/>
          </a:xfrm>
          <a:prstGeom prst="rect">
            <a:avLst/>
          </a:prstGeom>
          <a:noFill/>
          <a:ln w="9525">
            <a:noFill/>
            <a:miter lim="800000"/>
            <a:headEnd/>
            <a:tailEnd/>
          </a:ln>
        </p:spPr>
      </p:pic>
    </p:spTree>
  </p:cSld>
  <p:clrMapOvr>
    <a:masterClrMapping/>
  </p:clrMapOvr>
  <p:transition>
    <p:wipe dir="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Custom 4">
      <a:dk1>
        <a:sysClr val="windowText" lastClr="000000"/>
      </a:dk1>
      <a:lt1>
        <a:sysClr val="window" lastClr="FFFFFF"/>
      </a:lt1>
      <a:dk2>
        <a:srgbClr val="696464"/>
      </a:dk2>
      <a:lt2>
        <a:srgbClr val="E9E5DC"/>
      </a:lt2>
      <a:accent1>
        <a:srgbClr val="8C0901"/>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0</TotalTime>
  <Words>1052</Words>
  <Application>Microsoft Office PowerPoint</Application>
  <PresentationFormat>On-screen Show (4:3)</PresentationFormat>
  <Paragraphs>118</Paragraphs>
  <Slides>20</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Arial</vt:lpstr>
      <vt:lpstr>Calibri</vt:lpstr>
      <vt:lpstr>Century Gothic</vt:lpstr>
      <vt:lpstr>Franklin Gothic Book</vt:lpstr>
      <vt:lpstr>Perpetua</vt:lpstr>
      <vt:lpstr>Symbol</vt:lpstr>
      <vt:lpstr>Wingdings 2</vt:lpstr>
      <vt:lpstr>Equity</vt:lpstr>
      <vt:lpstr>Welcome to  the Year 4  Curriculum  Information Evening</vt:lpstr>
      <vt:lpstr>Year 4 Team   Miss Parry Mrs Jones (T am) Mrs Byde (M-W, F) Mrs Redfern (M-Th am) Mrs Welch (Th pm) Mrs Shaw (F am) </vt:lpstr>
      <vt:lpstr>Timetable</vt:lpstr>
      <vt:lpstr>Home Learning</vt:lpstr>
      <vt:lpstr>Supporting Your Child</vt:lpstr>
      <vt:lpstr>Reading</vt:lpstr>
      <vt:lpstr>Spelling</vt:lpstr>
      <vt:lpstr>Times Tables/Maths Fluency</vt:lpstr>
      <vt:lpstr>PowerPoint Presentation</vt:lpstr>
      <vt:lpstr>How You Can Help Your Child?</vt:lpstr>
      <vt:lpstr>General Matters</vt:lpstr>
      <vt:lpstr>Resilient, Independent Learners</vt:lpstr>
      <vt:lpstr>Potential School Enrichment</vt:lpstr>
      <vt:lpstr>Seesaw learning journal  </vt:lpstr>
      <vt:lpstr>Seesaw learning journal  </vt:lpstr>
      <vt:lpstr>PowerPoint Presentation</vt:lpstr>
      <vt:lpstr>PowerPoint Presentation</vt:lpstr>
      <vt:lpstr>Parent Volunteers</vt:lpstr>
      <vt:lpstr>PSA</vt:lpstr>
      <vt:lpstr>PowerPoint Presentation</vt:lpstr>
    </vt:vector>
  </TitlesOfParts>
  <Company>Presentation Magazine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Chalkboard Template</dc:title>
  <dc:creator>Presentation Magazine</dc:creator>
  <cp:lastModifiedBy>Ashley Parry</cp:lastModifiedBy>
  <cp:revision>207</cp:revision>
  <cp:lastPrinted>2023-09-14T06:38:22Z</cp:lastPrinted>
  <dcterms:created xsi:type="dcterms:W3CDTF">2005-03-15T10:04:38Z</dcterms:created>
  <dcterms:modified xsi:type="dcterms:W3CDTF">2024-09-27T06:44:07Z</dcterms:modified>
</cp:coreProperties>
</file>