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1"/>
  </p:notesMasterIdLst>
  <p:handoutMasterIdLst>
    <p:handoutMasterId r:id="rId22"/>
  </p:handoutMasterIdLst>
  <p:sldIdLst>
    <p:sldId id="256" r:id="rId2"/>
    <p:sldId id="267" r:id="rId3"/>
    <p:sldId id="314" r:id="rId4"/>
    <p:sldId id="269" r:id="rId5"/>
    <p:sldId id="290" r:id="rId6"/>
    <p:sldId id="282" r:id="rId7"/>
    <p:sldId id="291" r:id="rId8"/>
    <p:sldId id="270" r:id="rId9"/>
    <p:sldId id="293" r:id="rId10"/>
    <p:sldId id="303" r:id="rId11"/>
    <p:sldId id="302" r:id="rId12"/>
    <p:sldId id="294" r:id="rId13"/>
    <p:sldId id="299" r:id="rId14"/>
    <p:sldId id="313" r:id="rId15"/>
    <p:sldId id="306" r:id="rId16"/>
    <p:sldId id="309" r:id="rId17"/>
    <p:sldId id="308" r:id="rId18"/>
    <p:sldId id="311" r:id="rId19"/>
    <p:sldId id="304" r:id="rId20"/>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502">
          <p15:clr>
            <a:srgbClr val="A4A3A4"/>
          </p15:clr>
        </p15:guide>
        <p15:guide id="2" orient="horz" pos="935">
          <p15:clr>
            <a:srgbClr val="A4A3A4"/>
          </p15:clr>
        </p15:guide>
        <p15:guide id="3" orient="horz" pos="164">
          <p15:clr>
            <a:srgbClr val="A4A3A4"/>
          </p15:clr>
        </p15:guide>
        <p15:guide id="4" orient="horz" pos="3884">
          <p15:clr>
            <a:srgbClr val="A4A3A4"/>
          </p15:clr>
        </p15:guide>
        <p15:guide id="5" orient="horz" pos="1207">
          <p15:clr>
            <a:srgbClr val="A4A3A4"/>
          </p15:clr>
        </p15:guide>
        <p15:guide id="6" pos="295">
          <p15:clr>
            <a:srgbClr val="A4A3A4"/>
          </p15:clr>
        </p15:guide>
        <p15:guide id="7" pos="551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0406"/>
    <a:srgbClr val="3399FF"/>
    <a:srgbClr val="333399"/>
    <a:srgbClr val="FFCC66"/>
    <a:srgbClr val="363080"/>
    <a:srgbClr val="5850A5"/>
    <a:srgbClr val="342F61"/>
    <a:srgbClr val="463F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29" autoAdjust="0"/>
    <p:restoredTop sz="95934" autoAdjust="0"/>
  </p:normalViewPr>
  <p:slideViewPr>
    <p:cSldViewPr>
      <p:cViewPr varScale="1">
        <p:scale>
          <a:sx n="111" d="100"/>
          <a:sy n="111" d="100"/>
        </p:scale>
        <p:origin x="1674" y="84"/>
      </p:cViewPr>
      <p:guideLst>
        <p:guide orient="horz" pos="1502"/>
        <p:guide orient="horz" pos="935"/>
        <p:guide orient="horz" pos="164"/>
        <p:guide orient="horz" pos="3884"/>
        <p:guide orient="horz" pos="1207"/>
        <p:guide pos="295"/>
        <p:guide pos="5511"/>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440" y="-90"/>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3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994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994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0D6BAD53-4768-4C82-B5A2-C639612DD524}" type="slidenum">
              <a:rPr lang="en-GB" altLang="en-US"/>
              <a:pPr>
                <a:defRPr/>
              </a:pPr>
              <a:t>‹#›</a:t>
            </a:fld>
            <a:endParaRPr lang="en-GB" altLang="en-US"/>
          </a:p>
        </p:txBody>
      </p:sp>
    </p:spTree>
    <p:extLst>
      <p:ext uri="{BB962C8B-B14F-4D97-AF65-F5344CB8AC3E}">
        <p14:creationId xmlns:p14="http://schemas.microsoft.com/office/powerpoint/2010/main" val="2851289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30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430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75983734-0843-48A4-927C-E2F6CCC83244}" type="slidenum">
              <a:rPr lang="en-GB" altLang="en-US"/>
              <a:pPr>
                <a:defRPr/>
              </a:pPr>
              <a:t>‹#›</a:t>
            </a:fld>
            <a:endParaRPr lang="en-GB" altLang="en-US"/>
          </a:p>
        </p:txBody>
      </p:sp>
    </p:spTree>
    <p:extLst>
      <p:ext uri="{BB962C8B-B14F-4D97-AF65-F5344CB8AC3E}">
        <p14:creationId xmlns:p14="http://schemas.microsoft.com/office/powerpoint/2010/main" val="30384330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1888F48-9C02-47DB-A52B-A142D4F63507}" type="slidenum">
              <a:rPr lang="en-GB" altLang="en-US"/>
              <a:pPr>
                <a:spcBef>
                  <a:spcPct val="0"/>
                </a:spcBef>
              </a:pPr>
              <a:t>1</a:t>
            </a:fld>
            <a:endParaRPr lang="en-GB"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14179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6DAA24A-B09C-49D8-A45F-398CDE88EF99}" type="slidenum">
              <a:rPr lang="en-GB" altLang="en-US"/>
              <a:pPr>
                <a:spcBef>
                  <a:spcPct val="0"/>
                </a:spcBef>
              </a:pPr>
              <a:t>2</a:t>
            </a:fld>
            <a:endParaRPr lang="en-GB" altLang="en-US"/>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8927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Previous School Council AY and SK will stay in position.  Chair and Vice chair will be announced shortly.</a:t>
            </a:r>
            <a:endParaRPr lang="en-US" dirty="0"/>
          </a:p>
        </p:txBody>
      </p:sp>
      <p:sp>
        <p:nvSpPr>
          <p:cNvPr id="4" name="Slide Number Placeholder 3"/>
          <p:cNvSpPr>
            <a:spLocks noGrp="1"/>
          </p:cNvSpPr>
          <p:nvPr>
            <p:ph type="sldNum" sz="quarter" idx="5"/>
          </p:nvPr>
        </p:nvSpPr>
        <p:spPr/>
        <p:txBody>
          <a:bodyPr/>
          <a:lstStyle/>
          <a:p>
            <a:pPr>
              <a:defRPr/>
            </a:pPr>
            <a:fld id="{75983734-0843-48A4-927C-E2F6CCC83244}" type="slidenum">
              <a:rPr lang="en-GB" altLang="en-US" smtClean="0"/>
              <a:pPr>
                <a:defRPr/>
              </a:pPr>
              <a:t>9</a:t>
            </a:fld>
            <a:endParaRPr lang="en-GB" altLang="en-US"/>
          </a:p>
        </p:txBody>
      </p:sp>
    </p:spTree>
    <p:extLst>
      <p:ext uri="{BB962C8B-B14F-4D97-AF65-F5344CB8AC3E}">
        <p14:creationId xmlns:p14="http://schemas.microsoft.com/office/powerpoint/2010/main" val="146983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endParaRPr lang="en-GB"/>
          </a:p>
        </p:txBody>
      </p:sp>
      <p:sp>
        <p:nvSpPr>
          <p:cNvPr id="17" name="Footer Placeholder 16"/>
          <p:cNvSpPr>
            <a:spLocks noGrp="1"/>
          </p:cNvSpPr>
          <p:nvPr>
            <p:ph type="ftr" sz="quarter" idx="11"/>
          </p:nvPr>
        </p:nvSpPr>
        <p:spPr/>
        <p:txBody>
          <a:bodyPr/>
          <a:lstStyle/>
          <a:p>
            <a:pPr>
              <a:defRPr/>
            </a:pPr>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B963A3DE-0A86-4A1B-AFBE-064265022219}" type="slidenum">
              <a:rPr lang="en-GB" altLang="en-US" smtClean="0"/>
              <a:pPr>
                <a:defRPr/>
              </a:pPr>
              <a:t>‹#›</a:t>
            </a:fld>
            <a:endParaRPr lang="en-GB"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
        <p:nvSpPr>
          <p:cNvPr id="14" name="Rectangle 13"/>
          <p:cNvSpPr>
            <a:spLocks noChangeArrowheads="1"/>
          </p:cNvSpPr>
          <p:nvPr userDrawn="1"/>
        </p:nvSpPr>
        <p:spPr bwMode="auto">
          <a:xfrm>
            <a:off x="0" y="0"/>
            <a:ext cx="9144000" cy="36623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4"/>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6" name="Rectangle 15"/>
          <p:cNvSpPr>
            <a:spLocks noChangeArrowheads="1"/>
          </p:cNvSpPr>
          <p:nvPr userDrawn="1"/>
        </p:nvSpPr>
        <p:spPr bwMode="auto">
          <a:xfrm>
            <a:off x="0" y="3617913"/>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8" name="Picture 15" descr="Chalkboar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2168"/>
          <a:stretch>
            <a:fillRect/>
          </a:stretch>
        </p:blipFill>
        <p:spPr bwMode="auto">
          <a:xfrm>
            <a:off x="1943100" y="0"/>
            <a:ext cx="5200650" cy="695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6" descr="CHALKS"/>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987675" y="4221163"/>
            <a:ext cx="3024188"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2799F1C-0C5A-42F9-BFD4-E1F1F4387EFE}" type="slidenum">
              <a:rPr lang="en-GB" altLang="en-US" smtClean="0"/>
              <a:pPr>
                <a:defRPr/>
              </a:pPr>
              <a:t>‹#›</a:t>
            </a:fld>
            <a:endParaRPr lang="en-GB"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a:xfrm>
            <a:off x="800100" y="6172200"/>
            <a:ext cx="4000500" cy="457200"/>
          </a:xfrm>
        </p:spPr>
        <p:txBody>
          <a:bodyPr/>
          <a:lstStyle/>
          <a:p>
            <a:pPr>
              <a:defRPr/>
            </a:pPr>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C7E53E02-F138-453F-9E03-EDC254836270}" type="slidenum">
              <a:rPr lang="en-GB" altLang="en-US" smtClean="0"/>
              <a:pPr>
                <a:defRPr/>
              </a:pPr>
              <a:t>‹#›</a:t>
            </a:fld>
            <a:endParaRPr lang="en-GB" alt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E858E9EA-8AC6-4A0A-92A8-B3079F51E26A}" type="slidenum">
              <a:rPr lang="en-GB" altLang="en-US" smtClean="0"/>
              <a:pPr>
                <a:defRPr/>
              </a:pPr>
              <a:t>‹#›</a:t>
            </a:fld>
            <a:endParaRPr lang="en-GB"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0F460630-D364-47E1-8D26-C9365A996C2F}" type="slidenum">
              <a:rPr lang="en-GB" altLang="en-US" smtClean="0"/>
              <a:pPr>
                <a:defRPr/>
              </a:pPr>
              <a:t>‹#›</a:t>
            </a:fld>
            <a:endParaRPr lang="en-GB"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87B5C401-05CA-4E68-B06C-2C0C835232A2}" type="slidenum">
              <a:rPr lang="en-GB" altLang="en-US" smtClean="0"/>
              <a:pPr>
                <a:defRPr/>
              </a:pPr>
              <a:t>‹#›</a:t>
            </a:fld>
            <a:endParaRPr lang="en-GB" alt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43A6A45D-3924-467C-85E0-36E5D79857E5}" type="slidenum">
              <a:rPr lang="en-GB" altLang="en-US" smtClean="0"/>
              <a:pPr>
                <a:defRPr/>
              </a:pPr>
              <a:t>‹#›</a:t>
            </a:fld>
            <a:endParaRPr lang="en-GB" alt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C3B30CA-A297-4A1D-8153-A3B4C36D1918}" type="slidenum">
              <a:rPr lang="en-GB" altLang="en-US" smtClean="0"/>
              <a:pPr>
                <a:defRPr/>
              </a:pPr>
              <a:t>‹#›</a:t>
            </a:fld>
            <a:endParaRPr lang="en-GB"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a:xfrm>
            <a:off x="914400" y="6172200"/>
            <a:ext cx="3886200" cy="457200"/>
          </a:xfrm>
        </p:spPr>
        <p:txBody>
          <a:bodyPr/>
          <a:lstStyle/>
          <a:p>
            <a:pPr>
              <a:defRPr/>
            </a:pPr>
            <a:endParaRPr lang="en-GB"/>
          </a:p>
        </p:txBody>
      </p:sp>
      <p:sp>
        <p:nvSpPr>
          <p:cNvPr id="7" name="Slide Number Placeholder 6"/>
          <p:cNvSpPr>
            <a:spLocks noGrp="1"/>
          </p:cNvSpPr>
          <p:nvPr>
            <p:ph type="sldNum" sz="quarter" idx="12"/>
          </p:nvPr>
        </p:nvSpPr>
        <p:spPr>
          <a:xfrm>
            <a:off x="146304" y="6208776"/>
            <a:ext cx="457200" cy="457200"/>
          </a:xfrm>
        </p:spPr>
        <p:txBody>
          <a:bodyPr/>
          <a:lstStyle/>
          <a:p>
            <a:pPr>
              <a:defRPr/>
            </a:pPr>
            <a:fld id="{78E473FB-923B-42A9-A4F5-C63EF12E8CD2}" type="slidenum">
              <a:rPr lang="en-GB" altLang="en-US" smtClean="0"/>
              <a:pPr>
                <a:defRPr/>
              </a:pPr>
              <a:t>‹#›</a:t>
            </a:fld>
            <a:endParaRPr lang="en-GB"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CC5090D-F0F0-4085-B484-41564154146C}" type="slidenum">
              <a:rPr lang="en-GB" altLang="en-US" smtClean="0"/>
              <a:pPr>
                <a:defRPr/>
              </a:pPr>
              <a:t>‹#›</a:t>
            </a:fld>
            <a:endParaRPr lang="en-GB" alt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A704C56-E8D9-4D4E-94E5-4E0026254E13}" type="slidenum">
              <a:rPr lang="en-GB" altLang="en-US" smtClean="0"/>
              <a:pPr>
                <a:defRPr/>
              </a:pPr>
              <a:t>‹#›</a:t>
            </a:fld>
            <a:endParaRPr lang="en-GB" alt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60350"/>
            <a:ext cx="8291513" cy="720725"/>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484313"/>
            <a:ext cx="8291513" cy="4608512"/>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BAF79A5-73AA-4222-B8A3-988A680358AD}" type="slidenum">
              <a:rPr lang="en-GB" altLang="en-US"/>
              <a:pPr>
                <a:defRPr/>
              </a:pPr>
              <a:t>‹#›</a:t>
            </a:fld>
            <a:endParaRPr lang="en-GB" altLang="en-US"/>
          </a:p>
        </p:txBody>
      </p:sp>
    </p:spTree>
    <p:extLst>
      <p:ext uri="{BB962C8B-B14F-4D97-AF65-F5344CB8AC3E}">
        <p14:creationId xmlns:p14="http://schemas.microsoft.com/office/powerpoint/2010/main" val="3373929536"/>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E2D832F1-511C-4668-8B60-18F7B2890559}" type="slidenum">
              <a:rPr lang="en-GB" altLang="en-US" smtClean="0"/>
              <a:pPr>
                <a:defRPr/>
              </a:pPr>
              <a:t>‹#›</a:t>
            </a:fld>
            <a:endParaRPr lang="en-GB" altLang="en-US"/>
          </a:p>
        </p:txBody>
      </p:sp>
      <p:sp>
        <p:nvSpPr>
          <p:cNvPr id="10" name="Rectangle 8"/>
          <p:cNvSpPr>
            <a:spLocks noChangeArrowheads="1"/>
          </p:cNvSpPr>
          <p:nvPr userDrawn="1"/>
        </p:nvSpPr>
        <p:spPr bwMode="auto">
          <a:xfrm>
            <a:off x="-3175" y="0"/>
            <a:ext cx="9144000" cy="11969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1" name="Rectangle 9"/>
          <p:cNvSpPr>
            <a:spLocks noChangeArrowheads="1"/>
          </p:cNvSpPr>
          <p:nvPr userDrawn="1"/>
        </p:nvSpPr>
        <p:spPr bwMode="auto">
          <a:xfrm>
            <a:off x="0" y="6308725"/>
            <a:ext cx="9139238" cy="2778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2" name="Rectangle 10"/>
          <p:cNvSpPr>
            <a:spLocks noChangeArrowheads="1"/>
          </p:cNvSpPr>
          <p:nvPr userDrawn="1"/>
        </p:nvSpPr>
        <p:spPr bwMode="auto">
          <a:xfrm>
            <a:off x="-3175" y="1089025"/>
            <a:ext cx="9147175" cy="21590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sp>
        <p:nvSpPr>
          <p:cNvPr id="15" name="Rectangle 11"/>
          <p:cNvSpPr>
            <a:spLocks noChangeArrowheads="1"/>
          </p:cNvSpPr>
          <p:nvPr userDrawn="1"/>
        </p:nvSpPr>
        <p:spPr bwMode="auto">
          <a:xfrm>
            <a:off x="0" y="6605588"/>
            <a:ext cx="9139238" cy="27781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a:p>
        </p:txBody>
      </p:sp>
      <p:pic>
        <p:nvPicPr>
          <p:cNvPr id="16" name="Picture 12" descr="CHALKS"/>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215900" y="4689475"/>
            <a:ext cx="3024188"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transition>
    <p:wipe dir="r"/>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mailto:admin@christchurchschool.herts.sch.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457200" y="1325761"/>
            <a:ext cx="8229600" cy="2103239"/>
          </a:xfrm>
        </p:spPr>
        <p:txBody>
          <a:bodyPr>
            <a:normAutofit/>
          </a:bodyPr>
          <a:lstStyle/>
          <a:p>
            <a:pPr eaLnBrk="1" hangingPunct="1"/>
            <a:r>
              <a:rPr lang="en-US" altLang="en-US" sz="2400" b="1" dirty="0">
                <a:latin typeface="Century Gothic" panose="020B0502020202020204" pitchFamily="34" charset="0"/>
              </a:rPr>
              <a:t>Welcome to </a:t>
            </a:r>
            <a:br>
              <a:rPr lang="en-US" altLang="en-US" sz="2400" b="1" dirty="0">
                <a:latin typeface="Century Gothic" panose="020B0502020202020204" pitchFamily="34" charset="0"/>
              </a:rPr>
            </a:br>
            <a:r>
              <a:rPr lang="en-US" altLang="en-US" sz="2400" b="1" dirty="0">
                <a:latin typeface="Century Gothic" panose="020B0502020202020204" pitchFamily="34" charset="0"/>
              </a:rPr>
              <a:t>the Year 6 </a:t>
            </a:r>
            <a:br>
              <a:rPr lang="en-US" altLang="en-US" sz="2400" b="1" dirty="0">
                <a:latin typeface="Century Gothic" panose="020B0502020202020204" pitchFamily="34" charset="0"/>
              </a:rPr>
            </a:br>
            <a:r>
              <a:rPr lang="en-US" altLang="en-US" sz="2400" b="1" dirty="0">
                <a:latin typeface="Century Gothic" panose="020B0502020202020204" pitchFamily="34" charset="0"/>
              </a:rPr>
              <a:t>Curriculum </a:t>
            </a:r>
            <a:br>
              <a:rPr lang="en-US" altLang="en-US" sz="2400" b="1" dirty="0">
                <a:latin typeface="Century Gothic" panose="020B0502020202020204" pitchFamily="34" charset="0"/>
              </a:rPr>
            </a:br>
            <a:r>
              <a:rPr lang="en-US" altLang="en-US" sz="2400" b="1" dirty="0">
                <a:latin typeface="Century Gothic" panose="020B0502020202020204" pitchFamily="34" charset="0"/>
              </a:rPr>
              <a:t>Information Evening</a:t>
            </a:r>
          </a:p>
        </p:txBody>
      </p:sp>
      <p:pic>
        <p:nvPicPr>
          <p:cNvPr id="17409" name="Picture 1"/>
          <p:cNvPicPr>
            <a:picLocks noChangeAspect="1" noChangeArrowheads="1"/>
          </p:cNvPicPr>
          <p:nvPr/>
        </p:nvPicPr>
        <p:blipFill>
          <a:blip r:embed="rId3"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2656550" y="620688"/>
            <a:ext cx="3632200" cy="5637212"/>
          </a:xfrm>
          <a:custGeom>
            <a:avLst/>
            <a:gdLst>
              <a:gd name="connsiteX0" fmla="*/ 137786 w 3632548"/>
              <a:gd name="connsiteY0" fmla="*/ 0 h 5636713"/>
              <a:gd name="connsiteX1" fmla="*/ 0 w 3632548"/>
              <a:gd name="connsiteY1" fmla="*/ 5611661 h 5636713"/>
              <a:gd name="connsiteX2" fmla="*/ 3632548 w 3632548"/>
              <a:gd name="connsiteY2" fmla="*/ 5636713 h 5636713"/>
              <a:gd name="connsiteX3" fmla="*/ 3482235 w 3632548"/>
              <a:gd name="connsiteY3" fmla="*/ 12526 h 5636713"/>
              <a:gd name="connsiteX4" fmla="*/ 137786 w 3632548"/>
              <a:gd name="connsiteY4" fmla="*/ 0 h 5636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548" h="5636713">
                <a:moveTo>
                  <a:pt x="137786" y="0"/>
                </a:moveTo>
                <a:lnTo>
                  <a:pt x="0" y="5611661"/>
                </a:lnTo>
                <a:lnTo>
                  <a:pt x="3632548" y="5636713"/>
                </a:lnTo>
                <a:lnTo>
                  <a:pt x="3482235" y="12526"/>
                </a:lnTo>
                <a:lnTo>
                  <a:pt x="137786" y="0"/>
                </a:lnTo>
                <a:close/>
              </a:path>
            </a:pathLst>
          </a:custGeom>
          <a:solidFill>
            <a:srgbClr val="0204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7171" name="Rectangle 2"/>
          <p:cNvSpPr>
            <a:spLocks noGrp="1" noChangeArrowheads="1"/>
          </p:cNvSpPr>
          <p:nvPr>
            <p:ph type="ctrTitle"/>
          </p:nvPr>
        </p:nvSpPr>
        <p:spPr>
          <a:xfrm>
            <a:off x="2819842" y="1114598"/>
            <a:ext cx="3456384" cy="3384376"/>
          </a:xfrm>
        </p:spPr>
        <p:txBody>
          <a:bodyPr>
            <a:normAutofit fontScale="90000"/>
          </a:bodyPr>
          <a:lstStyle/>
          <a:p>
            <a:r>
              <a:rPr lang="en-US" altLang="en-US" sz="2700" b="1" dirty="0">
                <a:latin typeface="Century Gothic" panose="020B0502020202020204" pitchFamily="34" charset="0"/>
              </a:rPr>
              <a:t>Year 6 Team </a:t>
            </a:r>
            <a:br>
              <a:rPr lang="en-US" altLang="en-US" sz="2700" b="1" dirty="0">
                <a:latin typeface="Century Gothic" panose="020B0502020202020204" pitchFamily="34" charset="0"/>
              </a:rPr>
            </a:br>
            <a:br>
              <a:rPr lang="en-US" altLang="en-US" sz="2700" b="1" dirty="0">
                <a:latin typeface="Century Gothic" panose="020B0502020202020204" pitchFamily="34" charset="0"/>
              </a:rPr>
            </a:br>
            <a:r>
              <a:rPr lang="en-US" altLang="en-US" sz="2200" b="1" dirty="0">
                <a:latin typeface="Century Gothic" panose="020B0502020202020204" pitchFamily="34" charset="0"/>
              </a:rPr>
              <a:t>M</a:t>
            </a:r>
            <a:r>
              <a:rPr lang="en-GB" altLang="en-US" sz="2200" b="1" dirty="0" err="1">
                <a:latin typeface="Century Gothic" panose="020B0502020202020204" pitchFamily="34" charset="0"/>
              </a:rPr>
              <a:t>iss</a:t>
            </a:r>
            <a:r>
              <a:rPr lang="en-GB" altLang="en-US" sz="2200" b="1" dirty="0">
                <a:latin typeface="Century Gothic" panose="020B0502020202020204" pitchFamily="34" charset="0"/>
              </a:rPr>
              <a:t> Bailey (M-F)</a:t>
            </a:r>
            <a:br>
              <a:rPr lang="en-US" altLang="en-US" sz="2200" b="1" dirty="0">
                <a:latin typeface="Century Gothic" panose="020B0502020202020204" pitchFamily="34" charset="0"/>
              </a:rPr>
            </a:br>
            <a:r>
              <a:rPr lang="en-US" altLang="en-US" sz="2200" b="1" dirty="0" err="1">
                <a:latin typeface="Century Gothic" panose="020B0502020202020204" pitchFamily="34" charset="0"/>
              </a:rPr>
              <a:t>Mrs</a:t>
            </a:r>
            <a:r>
              <a:rPr lang="en-US" altLang="en-US" sz="2200" b="1" dirty="0">
                <a:latin typeface="Century Gothic" panose="020B0502020202020204" pitchFamily="34" charset="0"/>
              </a:rPr>
              <a:t> Dench (W am)</a:t>
            </a:r>
            <a:br>
              <a:rPr lang="en-US" altLang="en-US" sz="2200" b="1" dirty="0">
                <a:latin typeface="Century Gothic" panose="020B0502020202020204" pitchFamily="34" charset="0"/>
              </a:rPr>
            </a:br>
            <a:br>
              <a:rPr lang="en-US" altLang="en-US" sz="2200" b="1" dirty="0">
                <a:latin typeface="Century Gothic" panose="020B0502020202020204" pitchFamily="34" charset="0"/>
              </a:rPr>
            </a:br>
            <a:r>
              <a:rPr lang="en-US" altLang="en-US" sz="2200" b="1" dirty="0" err="1">
                <a:latin typeface="Century Gothic" panose="020B0502020202020204" pitchFamily="34" charset="0"/>
              </a:rPr>
              <a:t>Mrs</a:t>
            </a:r>
            <a:r>
              <a:rPr lang="en-US" altLang="en-US" sz="2200" b="1" dirty="0">
                <a:latin typeface="Century Gothic" panose="020B0502020202020204" pitchFamily="34" charset="0"/>
              </a:rPr>
              <a:t> </a:t>
            </a:r>
            <a:r>
              <a:rPr lang="en-US" altLang="en-US" sz="2200" b="1" dirty="0" err="1">
                <a:latin typeface="Century Gothic" panose="020B0502020202020204" pitchFamily="34" charset="0"/>
              </a:rPr>
              <a:t>Cronnelly</a:t>
            </a:r>
            <a:r>
              <a:rPr lang="en-US" altLang="en-US" sz="2200" b="1" dirty="0">
                <a:latin typeface="Century Gothic" panose="020B0502020202020204" pitchFamily="34" charset="0"/>
              </a:rPr>
              <a:t> (M-Th)</a:t>
            </a:r>
            <a:br>
              <a:rPr lang="en-US" altLang="en-US" sz="2200" b="1" dirty="0">
                <a:latin typeface="Century Gothic" panose="020B0502020202020204" pitchFamily="34" charset="0"/>
              </a:rPr>
            </a:br>
            <a:r>
              <a:rPr lang="en-US" altLang="en-US" sz="2200" b="1" dirty="0" err="1">
                <a:latin typeface="Century Gothic" panose="020B0502020202020204" pitchFamily="34" charset="0"/>
              </a:rPr>
              <a:t>Mrs</a:t>
            </a:r>
            <a:r>
              <a:rPr lang="en-US" altLang="en-US" sz="2200" b="1" dirty="0">
                <a:latin typeface="Century Gothic" panose="020B0502020202020204" pitchFamily="34" charset="0"/>
              </a:rPr>
              <a:t> Hedley (M-F)</a:t>
            </a:r>
            <a:br>
              <a:rPr lang="en-US" altLang="en-US" sz="2200" b="1" dirty="0">
                <a:latin typeface="Century Gothic" panose="020B0502020202020204" pitchFamily="34" charset="0"/>
              </a:rPr>
            </a:br>
            <a:r>
              <a:rPr lang="en-US" altLang="en-US" sz="2200" b="1" dirty="0" err="1">
                <a:latin typeface="Century Gothic" panose="020B0502020202020204" pitchFamily="34" charset="0"/>
              </a:rPr>
              <a:t>Mrs</a:t>
            </a:r>
            <a:r>
              <a:rPr lang="en-US" altLang="en-US" sz="2200" b="1" dirty="0">
                <a:latin typeface="Century Gothic" panose="020B0502020202020204" pitchFamily="34" charset="0"/>
              </a:rPr>
              <a:t> West (Th pm)</a:t>
            </a:r>
            <a:br>
              <a:rPr lang="en-US" altLang="en-US" sz="2200" b="1" dirty="0">
                <a:latin typeface="Century Gothic" panose="020B0502020202020204" pitchFamily="34" charset="0"/>
              </a:rPr>
            </a:br>
            <a:r>
              <a:rPr lang="en-US" altLang="en-US" sz="2200" b="1" dirty="0" err="1">
                <a:latin typeface="Century Gothic" panose="020B0502020202020204" pitchFamily="34" charset="0"/>
              </a:rPr>
              <a:t>Mrs</a:t>
            </a:r>
            <a:r>
              <a:rPr lang="en-US" altLang="en-US" sz="2200" b="1" dirty="0">
                <a:latin typeface="Century Gothic" panose="020B0502020202020204" pitchFamily="34" charset="0"/>
              </a:rPr>
              <a:t> Redfern (Fri am)</a:t>
            </a:r>
            <a:br>
              <a:rPr lang="en-US" altLang="en-US" sz="2200" b="1" dirty="0">
                <a:latin typeface="Century Gothic" panose="020B0502020202020204" pitchFamily="34" charset="0"/>
              </a:rPr>
            </a:br>
            <a:r>
              <a:rPr lang="en-US" altLang="en-US" sz="2200" b="1" dirty="0" err="1">
                <a:latin typeface="Century Gothic" panose="020B0502020202020204" pitchFamily="34" charset="0"/>
              </a:rPr>
              <a:t>Mrs</a:t>
            </a:r>
            <a:r>
              <a:rPr lang="en-US" altLang="en-US" sz="2200" b="1" dirty="0">
                <a:latin typeface="Century Gothic" panose="020B0502020202020204" pitchFamily="34" charset="0"/>
              </a:rPr>
              <a:t> Denning (Fri pm)</a:t>
            </a:r>
            <a:br>
              <a:rPr lang="en-US" altLang="en-US" sz="3600" b="1" dirty="0">
                <a:latin typeface="Century Gothic" panose="020B0502020202020204" pitchFamily="34" charset="0"/>
              </a:rPr>
            </a:br>
            <a:br>
              <a:rPr lang="en-US" altLang="en-US" sz="3600" dirty="0">
                <a:latin typeface="Century Gothic" panose="020B0502020202020204" pitchFamily="34" charset="0"/>
              </a:rPr>
            </a:br>
            <a:endParaRPr lang="en-US" altLang="en-US" sz="3600" dirty="0">
              <a:latin typeface="Century Gothic" panose="020B0502020202020204" pitchFamily="34" charset="0"/>
            </a:endParaRPr>
          </a:p>
        </p:txBody>
      </p:sp>
      <p:pic>
        <p:nvPicPr>
          <p:cNvPr id="7172" name="Picture 12" descr="CHAL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60556" y="4051214"/>
            <a:ext cx="3024187"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p:cNvPicPr>
            <a:picLocks noChangeAspect="1" noChangeArrowheads="1"/>
          </p:cNvPicPr>
          <p:nvPr/>
        </p:nvPicPr>
        <p:blipFill>
          <a:blip r:embed="rId4"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1A91BA-9CCF-A6F8-483E-7C63C515686F}"/>
              </a:ext>
            </a:extLst>
          </p:cNvPr>
          <p:cNvPicPr>
            <a:picLocks noChangeAspect="1"/>
          </p:cNvPicPr>
          <p:nvPr/>
        </p:nvPicPr>
        <p:blipFill>
          <a:blip r:embed="rId2"/>
          <a:stretch>
            <a:fillRect/>
          </a:stretch>
        </p:blipFill>
        <p:spPr>
          <a:xfrm>
            <a:off x="399835" y="1988840"/>
            <a:ext cx="8344329" cy="2406774"/>
          </a:xfrm>
          <a:prstGeom prst="rect">
            <a:avLst/>
          </a:prstGeom>
        </p:spPr>
      </p:pic>
      <p:sp>
        <p:nvSpPr>
          <p:cNvPr id="4" name="Title 1">
            <a:extLst>
              <a:ext uri="{FF2B5EF4-FFF2-40B4-BE49-F238E27FC236}">
                <a16:creationId xmlns:a16="http://schemas.microsoft.com/office/drawing/2014/main" id="{25A88339-66C1-9B0B-CCCE-A02D1A1B3197}"/>
              </a:ext>
            </a:extLst>
          </p:cNvPr>
          <p:cNvSpPr txBox="1">
            <a:spLocks/>
          </p:cNvSpPr>
          <p:nvPr/>
        </p:nvSpPr>
        <p:spPr>
          <a:xfrm>
            <a:off x="143508" y="188640"/>
            <a:ext cx="7772400" cy="1143000"/>
          </a:xfrm>
          <a:prstGeom prst="rect">
            <a:avLst/>
          </a:prstGeom>
        </p:spPr>
        <p:txBody>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GB" dirty="0">
                <a:solidFill>
                  <a:schemeClr val="bg1"/>
                </a:solidFill>
                <a:latin typeface="Century Gothic" pitchFamily="34" charset="0"/>
              </a:rPr>
              <a:t>Weekly Timetable</a:t>
            </a:r>
          </a:p>
        </p:txBody>
      </p:sp>
    </p:spTree>
    <p:extLst>
      <p:ext uri="{BB962C8B-B14F-4D97-AF65-F5344CB8AC3E}">
        <p14:creationId xmlns:p14="http://schemas.microsoft.com/office/powerpoint/2010/main" val="1711912323"/>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dirty="0">
                <a:solidFill>
                  <a:schemeClr val="bg1"/>
                </a:solidFill>
                <a:latin typeface="Century Gothic" pitchFamily="34" charset="0"/>
              </a:rPr>
              <a:t>Year 6 – how can that be?!</a:t>
            </a:r>
          </a:p>
        </p:txBody>
      </p:sp>
      <p:sp>
        <p:nvSpPr>
          <p:cNvPr id="3" name="Content Placeholder 2"/>
          <p:cNvSpPr>
            <a:spLocks noGrp="1"/>
          </p:cNvSpPr>
          <p:nvPr>
            <p:ph sz="quarter" idx="1"/>
          </p:nvPr>
        </p:nvSpPr>
        <p:spPr>
          <a:xfrm>
            <a:off x="533380" y="2096852"/>
            <a:ext cx="7772400" cy="3924436"/>
          </a:xfrm>
        </p:spPr>
        <p:txBody>
          <a:bodyPr>
            <a:normAutofit/>
          </a:bodyPr>
          <a:lstStyle/>
          <a:p>
            <a:pPr marL="0" indent="0">
              <a:buNone/>
            </a:pPr>
            <a:r>
              <a:rPr lang="en-GB" sz="2400" dirty="0">
                <a:latin typeface="Century Gothic" pitchFamily="34" charset="0"/>
              </a:rPr>
              <a:t>Please try to support your children with the following:</a:t>
            </a:r>
          </a:p>
          <a:p>
            <a:pPr marL="0" indent="0">
              <a:buNone/>
            </a:pPr>
            <a:r>
              <a:rPr lang="en-GB" sz="2400" dirty="0">
                <a:latin typeface="Century Gothic" pitchFamily="34" charset="0"/>
              </a:rPr>
              <a:t>	- organisational expectations</a:t>
            </a:r>
          </a:p>
          <a:p>
            <a:pPr marL="0" indent="0">
              <a:buNone/>
            </a:pPr>
            <a:r>
              <a:rPr lang="en-GB" sz="2400" dirty="0">
                <a:latin typeface="Century Gothic" pitchFamily="34" charset="0"/>
              </a:rPr>
              <a:t>	- behavioural expectations</a:t>
            </a:r>
          </a:p>
          <a:p>
            <a:pPr marL="0" indent="0">
              <a:buNone/>
            </a:pPr>
            <a:r>
              <a:rPr lang="en-GB" sz="2400" dirty="0">
                <a:latin typeface="Century Gothic" pitchFamily="34" charset="0"/>
              </a:rPr>
              <a:t>	- home learning</a:t>
            </a:r>
          </a:p>
          <a:p>
            <a:pPr marL="0" indent="0">
              <a:buNone/>
            </a:pPr>
            <a:r>
              <a:rPr lang="en-GB" sz="2400" dirty="0">
                <a:latin typeface="Century Gothic" pitchFamily="34" charset="0"/>
              </a:rPr>
              <a:t>	- SATs and other assessments</a:t>
            </a:r>
          </a:p>
          <a:p>
            <a:pPr marL="0" indent="0">
              <a:buNone/>
            </a:pPr>
            <a:endParaRPr lang="en-GB" sz="2400" dirty="0">
              <a:latin typeface="Century Gothic" pitchFamily="34" charset="0"/>
            </a:endParaRPr>
          </a:p>
          <a:p>
            <a:pPr marL="0" indent="0">
              <a:buNone/>
            </a:pPr>
            <a:r>
              <a:rPr lang="en-GB" sz="2400" dirty="0">
                <a:latin typeface="Century Gothic" pitchFamily="34" charset="0"/>
              </a:rPr>
              <a:t>This is so important to ready them for Secondary School in September!</a:t>
            </a:r>
          </a:p>
          <a:p>
            <a:endParaRPr lang="en-GB" sz="2400" dirty="0">
              <a:latin typeface="Century Gothic" pitchFamily="34" charset="0"/>
            </a:endParaRPr>
          </a:p>
          <a:p>
            <a:pPr marL="0" indent="0">
              <a:buNone/>
            </a:pPr>
            <a:endParaRPr lang="en-GB" dirty="0"/>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dirty="0">
                <a:solidFill>
                  <a:schemeClr val="bg1"/>
                </a:solidFill>
                <a:latin typeface="Century Gothic" pitchFamily="34" charset="0"/>
              </a:rPr>
              <a:t>Organisational Expectations</a:t>
            </a:r>
          </a:p>
        </p:txBody>
      </p:sp>
      <p:sp>
        <p:nvSpPr>
          <p:cNvPr id="3" name="Content Placeholder 2"/>
          <p:cNvSpPr>
            <a:spLocks noGrp="1"/>
          </p:cNvSpPr>
          <p:nvPr>
            <p:ph sz="quarter" idx="1"/>
          </p:nvPr>
        </p:nvSpPr>
        <p:spPr>
          <a:xfrm>
            <a:off x="536484" y="1827504"/>
            <a:ext cx="7883479" cy="2789628"/>
          </a:xfrm>
        </p:spPr>
        <p:txBody>
          <a:bodyPr>
            <a:normAutofit lnSpcReduction="10000"/>
          </a:bodyPr>
          <a:lstStyle/>
          <a:p>
            <a:endParaRPr lang="en-GB" sz="2400" dirty="0">
              <a:latin typeface="Century Gothic" pitchFamily="34" charset="0"/>
            </a:endParaRPr>
          </a:p>
          <a:p>
            <a:pPr marL="0" indent="0">
              <a:buNone/>
            </a:pPr>
            <a:endParaRPr lang="en-GB" sz="4400" b="1" dirty="0">
              <a:latin typeface="Century Gothic" panose="020B0502020202020204" pitchFamily="34" charset="0"/>
            </a:endParaRPr>
          </a:p>
          <a:p>
            <a:r>
              <a:rPr lang="en-GB" sz="2400" dirty="0">
                <a:latin typeface="Century Gothic" panose="020B0502020202020204" pitchFamily="34" charset="0"/>
              </a:rPr>
              <a:t>Encourage a routine of completing homework</a:t>
            </a:r>
          </a:p>
          <a:p>
            <a:r>
              <a:rPr lang="en-GB" sz="2400" dirty="0">
                <a:latin typeface="Century Gothic" panose="020B0502020202020204" pitchFamily="34" charset="0"/>
              </a:rPr>
              <a:t>Handing in homework on time </a:t>
            </a:r>
          </a:p>
          <a:p>
            <a:r>
              <a:rPr lang="en-GB" sz="2400" dirty="0">
                <a:latin typeface="Century Gothic" panose="020B0502020202020204" pitchFamily="34" charset="0"/>
              </a:rPr>
              <a:t>Reviewing homework</a:t>
            </a:r>
          </a:p>
          <a:p>
            <a:r>
              <a:rPr lang="en-GB" sz="2400" dirty="0">
                <a:latin typeface="Century Gothic" panose="020B0502020202020204" pitchFamily="34" charset="0"/>
              </a:rPr>
              <a:t>Correct pencil case equipment</a:t>
            </a:r>
          </a:p>
          <a:p>
            <a:pPr marL="0" indent="0">
              <a:buNone/>
            </a:pPr>
            <a:endParaRPr lang="en-GB" sz="2400" dirty="0">
              <a:latin typeface="Century Gothic" panose="020B0502020202020204" pitchFamily="34" charset="0"/>
            </a:endParaRPr>
          </a:p>
          <a:p>
            <a:endParaRPr lang="en-GB" sz="4400" dirty="0">
              <a:latin typeface="Century Gothic" panose="020B0502020202020204" pitchFamily="34" charset="0"/>
            </a:endParaRPr>
          </a:p>
          <a:p>
            <a:pPr>
              <a:buNone/>
            </a:pP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extLst>
      <p:ext uri="{BB962C8B-B14F-4D97-AF65-F5344CB8AC3E}">
        <p14:creationId xmlns:p14="http://schemas.microsoft.com/office/powerpoint/2010/main" val="514180004"/>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8640"/>
            <a:ext cx="7772400" cy="792088"/>
          </a:xfrm>
        </p:spPr>
        <p:txBody>
          <a:bodyPr>
            <a:normAutofit/>
          </a:bodyPr>
          <a:lstStyle/>
          <a:p>
            <a:r>
              <a:rPr lang="en-GB" dirty="0">
                <a:solidFill>
                  <a:schemeClr val="bg1"/>
                </a:solidFill>
                <a:latin typeface="Century Gothic" pitchFamily="34" charset="0"/>
              </a:rPr>
              <a:t>Resources</a:t>
            </a:r>
          </a:p>
        </p:txBody>
      </p:sp>
      <p:pic>
        <p:nvPicPr>
          <p:cNvPr id="4" name="Picture 1">
            <a:extLst>
              <a:ext uri="{FF2B5EF4-FFF2-40B4-BE49-F238E27FC236}">
                <a16:creationId xmlns:a16="http://schemas.microsoft.com/office/drawing/2014/main" id="{8B36E5A3-3E83-4B64-B8CF-48BE954F7E3B}"/>
              </a:ext>
            </a:extLst>
          </p:cNvPr>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pic>
        <p:nvPicPr>
          <p:cNvPr id="7" name="Picture 7">
            <a:extLst>
              <a:ext uri="{FF2B5EF4-FFF2-40B4-BE49-F238E27FC236}">
                <a16:creationId xmlns:a16="http://schemas.microsoft.com/office/drawing/2014/main" id="{28E39829-87A4-9B92-717F-84A4059973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968" y="1578789"/>
            <a:ext cx="8936064" cy="5002927"/>
          </a:xfrm>
          <a:prstGeom prst="rect">
            <a:avLst/>
          </a:prstGeom>
        </p:spPr>
      </p:pic>
    </p:spTree>
    <p:extLst>
      <p:ext uri="{BB962C8B-B14F-4D97-AF65-F5344CB8AC3E}">
        <p14:creationId xmlns:p14="http://schemas.microsoft.com/office/powerpoint/2010/main" val="193031243"/>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dirty="0">
                <a:solidFill>
                  <a:schemeClr val="bg1"/>
                </a:solidFill>
                <a:latin typeface="Century Gothic" pitchFamily="34" charset="0"/>
              </a:rPr>
              <a:t>Behavioural Expectations</a:t>
            </a:r>
          </a:p>
        </p:txBody>
      </p:sp>
      <p:sp>
        <p:nvSpPr>
          <p:cNvPr id="3" name="Content Placeholder 2"/>
          <p:cNvSpPr>
            <a:spLocks noGrp="1"/>
          </p:cNvSpPr>
          <p:nvPr>
            <p:ph sz="quarter" idx="1"/>
          </p:nvPr>
        </p:nvSpPr>
        <p:spPr>
          <a:xfrm>
            <a:off x="685800" y="2042592"/>
            <a:ext cx="7772400" cy="3582652"/>
          </a:xfrm>
        </p:spPr>
        <p:txBody>
          <a:bodyPr>
            <a:normAutofit fontScale="40000" lnSpcReduction="20000"/>
          </a:bodyPr>
          <a:lstStyle/>
          <a:p>
            <a:endParaRPr lang="en-GB" sz="6000" b="1" dirty="0">
              <a:latin typeface="Century Gothic" panose="020B0502020202020204" pitchFamily="34" charset="0"/>
            </a:endParaRPr>
          </a:p>
          <a:p>
            <a:pPr marL="0" indent="0" algn="l" rtl="0">
              <a:spcBef>
                <a:spcPts val="0"/>
              </a:spcBef>
              <a:spcAft>
                <a:spcPts val="0"/>
              </a:spcAft>
              <a:buNone/>
            </a:pPr>
            <a:r>
              <a:rPr lang="en-GB" sz="6000" i="0" u="none" strike="noStrike" dirty="0">
                <a:solidFill>
                  <a:srgbClr val="000000"/>
                </a:solidFill>
                <a:effectLst/>
                <a:latin typeface="Century Gothic" panose="020B0502020202020204" pitchFamily="34" charset="0"/>
              </a:rPr>
              <a:t>We expect Year 6 children to:</a:t>
            </a:r>
          </a:p>
          <a:p>
            <a:pPr indent="-342900" algn="l" rtl="0">
              <a:spcBef>
                <a:spcPts val="0"/>
              </a:spcBef>
              <a:spcAft>
                <a:spcPts val="0"/>
              </a:spcAft>
            </a:pPr>
            <a:endParaRPr lang="en-GB" sz="6000" i="0" u="none" strike="noStrike" dirty="0">
              <a:solidFill>
                <a:srgbClr val="000000"/>
              </a:solidFill>
              <a:effectLst/>
              <a:latin typeface="Century Gothic" panose="020B0502020202020204" pitchFamily="34" charset="0"/>
            </a:endParaRPr>
          </a:p>
          <a:p>
            <a:pPr algn="l" rtl="0" fontAlgn="base">
              <a:spcBef>
                <a:spcPts val="340"/>
              </a:spcBef>
              <a:spcAft>
                <a:spcPts val="0"/>
              </a:spcAft>
              <a:buFont typeface="Arial" panose="020B0604020202020204" pitchFamily="34" charset="0"/>
              <a:buChar char="•"/>
            </a:pPr>
            <a:r>
              <a:rPr lang="en-GB" sz="6000" i="0" u="none" strike="noStrike" dirty="0">
                <a:solidFill>
                  <a:srgbClr val="000000"/>
                </a:solidFill>
                <a:effectLst/>
                <a:latin typeface="Century Gothic" panose="020B0502020202020204" pitchFamily="34" charset="0"/>
              </a:rPr>
              <a:t>find solutions to their own problems as far as possible</a:t>
            </a:r>
          </a:p>
          <a:p>
            <a:pPr algn="l" rtl="0" fontAlgn="base">
              <a:spcBef>
                <a:spcPts val="340"/>
              </a:spcBef>
              <a:spcAft>
                <a:spcPts val="0"/>
              </a:spcAft>
              <a:buFont typeface="Arial" panose="020B0604020202020204" pitchFamily="34" charset="0"/>
              <a:buChar char="•"/>
            </a:pPr>
            <a:r>
              <a:rPr lang="en-GB" sz="6000" i="0" u="none" strike="noStrike" dirty="0">
                <a:solidFill>
                  <a:srgbClr val="000000"/>
                </a:solidFill>
                <a:effectLst/>
                <a:latin typeface="Century Gothic" panose="020B0502020202020204" pitchFamily="34" charset="0"/>
              </a:rPr>
              <a:t>maintain standards of uniform </a:t>
            </a:r>
          </a:p>
          <a:p>
            <a:pPr algn="l" rtl="0" fontAlgn="base">
              <a:spcBef>
                <a:spcPts val="340"/>
              </a:spcBef>
              <a:spcAft>
                <a:spcPts val="0"/>
              </a:spcAft>
              <a:buFont typeface="Arial" panose="020B0604020202020204" pitchFamily="34" charset="0"/>
              <a:buChar char="•"/>
            </a:pPr>
            <a:r>
              <a:rPr lang="en-GB" sz="6000" i="0" u="none" strike="noStrike" dirty="0">
                <a:solidFill>
                  <a:srgbClr val="000000"/>
                </a:solidFill>
                <a:effectLst/>
                <a:latin typeface="Century Gothic" panose="020B0502020202020204" pitchFamily="34" charset="0"/>
              </a:rPr>
              <a:t>show appropriate conduct around the school</a:t>
            </a:r>
          </a:p>
          <a:p>
            <a:pPr algn="l" rtl="0" fontAlgn="base">
              <a:spcBef>
                <a:spcPts val="340"/>
              </a:spcBef>
              <a:spcAft>
                <a:spcPts val="0"/>
              </a:spcAft>
              <a:buFont typeface="Arial" panose="020B0604020202020204" pitchFamily="34" charset="0"/>
              <a:buChar char="•"/>
            </a:pPr>
            <a:r>
              <a:rPr lang="en-GB" sz="6000" i="0" u="none" strike="noStrike" dirty="0">
                <a:solidFill>
                  <a:srgbClr val="000000"/>
                </a:solidFill>
                <a:effectLst/>
                <a:latin typeface="Century Gothic" panose="020B0502020202020204" pitchFamily="34" charset="0"/>
              </a:rPr>
              <a:t>take responsibility, show initiative and reliability.</a:t>
            </a:r>
          </a:p>
          <a:p>
            <a:pPr marL="0" indent="0">
              <a:buNone/>
            </a:pPr>
            <a:br>
              <a:rPr lang="en-GB" dirty="0"/>
            </a:br>
            <a:br>
              <a:rPr lang="en-GB" dirty="0"/>
            </a:br>
            <a:endParaRPr lang="en-GB" dirty="0"/>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0"/>
            <a:ext cx="844015" cy="1088740"/>
          </a:xfrm>
          <a:prstGeom prst="rect">
            <a:avLst/>
          </a:prstGeom>
          <a:noFill/>
          <a:ln w="9525">
            <a:noFill/>
            <a:miter lim="800000"/>
            <a:headEnd/>
            <a:tailEnd/>
          </a:ln>
        </p:spPr>
      </p:pic>
    </p:spTree>
    <p:extLst>
      <p:ext uri="{BB962C8B-B14F-4D97-AF65-F5344CB8AC3E}">
        <p14:creationId xmlns:p14="http://schemas.microsoft.com/office/powerpoint/2010/main" val="4282703408"/>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lstStyle/>
          <a:p>
            <a:r>
              <a:rPr lang="en-GB" dirty="0">
                <a:solidFill>
                  <a:schemeClr val="bg1"/>
                </a:solidFill>
                <a:latin typeface="Century Gothic" pitchFamily="34" charset="0"/>
              </a:rPr>
              <a:t>Home Learning</a:t>
            </a: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250794" y="1665379"/>
            <a:ext cx="8436006"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lang="en-GB" altLang="en-US" sz="2400" dirty="0">
                <a:latin typeface="Century Gothic" pitchFamily="34" charset="0"/>
              </a:rPr>
              <a:t>Children should complete the following homework each week:</a:t>
            </a:r>
          </a:p>
          <a:p>
            <a:pPr marL="0" marR="0" lvl="0" indent="0" algn="l" defTabSz="914400" rtl="0" eaLnBrk="0" fontAlgn="base" latinLnBrk="0" hangingPunct="0">
              <a:lnSpc>
                <a:spcPct val="100000"/>
              </a:lnSpc>
              <a:spcBef>
                <a:spcPct val="0"/>
              </a:spcBef>
              <a:spcAft>
                <a:spcPct val="0"/>
              </a:spcAft>
              <a:buClrTx/>
              <a:buSzTx/>
              <a:buNone/>
              <a:tabLst/>
            </a:pPr>
            <a:endParaRPr lang="en-US" altLang="en-US" sz="2400" dirty="0">
              <a:latin typeface="Century Gothic"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GB" altLang="en-US" sz="2000" dirty="0">
                <a:latin typeface="Century Gothic" pitchFamily="34" charset="0"/>
              </a:rPr>
              <a:t>Spelling Shed games</a:t>
            </a:r>
          </a:p>
          <a:p>
            <a:pPr marL="0" marR="0" lvl="0" indent="0" algn="l" defTabSz="914400" rtl="0" eaLnBrk="0" fontAlgn="base" latinLnBrk="0" hangingPunct="0">
              <a:lnSpc>
                <a:spcPct val="100000"/>
              </a:lnSpc>
              <a:spcBef>
                <a:spcPct val="0"/>
              </a:spcBef>
              <a:spcAft>
                <a:spcPct val="0"/>
              </a:spcAft>
              <a:buClrTx/>
              <a:buSzTx/>
              <a:buFontTx/>
              <a:buChar char="•"/>
              <a:tabLst/>
            </a:pPr>
            <a:r>
              <a:rPr lang="en-GB" altLang="en-US" sz="2000" dirty="0">
                <a:latin typeface="Century Gothic" pitchFamily="34" charset="0"/>
              </a:rPr>
              <a:t>CGP Arithmetic book </a:t>
            </a:r>
            <a:r>
              <a:rPr lang="en-GB" altLang="en-US" sz="2000" b="1" dirty="0">
                <a:latin typeface="Century Gothic" pitchFamily="34" charset="0"/>
              </a:rPr>
              <a:t>(about £4)</a:t>
            </a:r>
          </a:p>
          <a:p>
            <a:pPr marL="0" marR="0" lvl="0" indent="0" algn="l" defTabSz="914400" rtl="0" eaLnBrk="0" fontAlgn="base" latinLnBrk="0" hangingPunct="0">
              <a:lnSpc>
                <a:spcPct val="100000"/>
              </a:lnSpc>
              <a:spcBef>
                <a:spcPct val="0"/>
              </a:spcBef>
              <a:spcAft>
                <a:spcPct val="0"/>
              </a:spcAft>
              <a:buClrTx/>
              <a:buSzTx/>
              <a:buFontTx/>
              <a:buChar char="•"/>
              <a:tabLst/>
            </a:pPr>
            <a:r>
              <a:rPr lang="en-GB" altLang="en-US" sz="2000" dirty="0">
                <a:latin typeface="Century Gothic" pitchFamily="34" charset="0"/>
              </a:rPr>
              <a:t>Daily reading</a:t>
            </a:r>
            <a:endParaRPr lang="en-US" altLang="en-US" sz="2000" dirty="0">
              <a:latin typeface="Century Gothic"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000" dirty="0">
                <a:latin typeface="Century Gothic" pitchFamily="34" charset="0"/>
              </a:rPr>
              <a:t>Foundation subjects as and when </a:t>
            </a:r>
            <a:endParaRPr lang="en-GB" altLang="en-US" sz="2000" dirty="0">
              <a:latin typeface="Century Gothic"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GB" altLang="en-US" sz="2000" b="1" dirty="0">
                <a:latin typeface="Century Gothic" pitchFamily="34" charset="0"/>
              </a:rPr>
              <a:t>Home learning will be set on a Friday and will be due in the following Friday</a:t>
            </a:r>
          </a:p>
          <a:p>
            <a:pPr marL="0" marR="0" lvl="0" indent="0" algn="l" defTabSz="914400" rtl="0" eaLnBrk="0" fontAlgn="base" latinLnBrk="0" hangingPunct="0">
              <a:lnSpc>
                <a:spcPct val="100000"/>
              </a:lnSpc>
              <a:spcBef>
                <a:spcPct val="0"/>
              </a:spcBef>
              <a:spcAft>
                <a:spcPct val="0"/>
              </a:spcAft>
              <a:buClrTx/>
              <a:buSzTx/>
              <a:buFontTx/>
              <a:buChar char="•"/>
              <a:tabLst/>
            </a:pPr>
            <a:endParaRPr lang="en-GB" altLang="en-US" sz="2000" b="1" dirty="0">
              <a:latin typeface="Century Gothic"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lang="en-GB" altLang="en-US" sz="2000" b="1" dirty="0">
                <a:solidFill>
                  <a:srgbClr val="FF0000"/>
                </a:solidFill>
                <a:latin typeface="Century Gothic" pitchFamily="34" charset="0"/>
              </a:rPr>
              <a:t>WE WILL NO LONGER BE USING PLANPANION</a:t>
            </a:r>
            <a:endParaRPr lang="en-US" altLang="en-US" sz="2000" b="1" dirty="0">
              <a:solidFill>
                <a:srgbClr val="FF0000"/>
              </a:solidFill>
              <a:latin typeface="Century Gothic"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47564" y="0"/>
            <a:ext cx="7772400" cy="1143000"/>
          </a:xfrm>
        </p:spPr>
        <p:txBody>
          <a:bodyPr/>
          <a:lstStyle/>
          <a:p>
            <a:r>
              <a:rPr lang="en-GB" dirty="0">
                <a:solidFill>
                  <a:schemeClr val="bg1"/>
                </a:solidFill>
                <a:latin typeface="Century Gothic" pitchFamily="34" charset="0"/>
              </a:rPr>
              <a:t>Year 6 Responsibilities</a:t>
            </a:r>
          </a:p>
        </p:txBody>
      </p:sp>
      <p:sp>
        <p:nvSpPr>
          <p:cNvPr id="3" name="Content Placeholder 2"/>
          <p:cNvSpPr>
            <a:spLocks noGrp="1"/>
          </p:cNvSpPr>
          <p:nvPr>
            <p:ph sz="quarter" idx="1"/>
          </p:nvPr>
        </p:nvSpPr>
        <p:spPr>
          <a:xfrm>
            <a:off x="413149" y="1763506"/>
            <a:ext cx="7772400" cy="4473805"/>
          </a:xfrm>
        </p:spPr>
        <p:txBody>
          <a:bodyPr>
            <a:normAutofit fontScale="70000" lnSpcReduction="20000"/>
          </a:bodyPr>
          <a:lstStyle/>
          <a:p>
            <a:r>
              <a:rPr lang="en-GB" sz="2800" dirty="0">
                <a:latin typeface="Century Gothic" panose="020B0502020202020204" pitchFamily="34" charset="0"/>
              </a:rPr>
              <a:t>Lunchtime prefects – 5 prefects per half-term</a:t>
            </a:r>
          </a:p>
          <a:p>
            <a:r>
              <a:rPr lang="en-GB" sz="2800" dirty="0">
                <a:latin typeface="Century Gothic" panose="020B0502020202020204" pitchFamily="34" charset="0"/>
              </a:rPr>
              <a:t>House Captains</a:t>
            </a:r>
          </a:p>
          <a:p>
            <a:r>
              <a:rPr lang="en-GB" sz="2800" dirty="0">
                <a:latin typeface="Century Gothic" panose="020B0502020202020204" pitchFamily="34" charset="0"/>
              </a:rPr>
              <a:t>School Council </a:t>
            </a:r>
          </a:p>
          <a:p>
            <a:r>
              <a:rPr lang="en-GB" sz="2800" dirty="0">
                <a:latin typeface="Century Gothic" panose="020B0502020202020204" pitchFamily="34" charset="0"/>
              </a:rPr>
              <a:t>Family Group Leaders</a:t>
            </a:r>
          </a:p>
          <a:p>
            <a:r>
              <a:rPr lang="en-GB" sz="2800" dirty="0">
                <a:latin typeface="Century Gothic" panose="020B0502020202020204" pitchFamily="34" charset="0"/>
              </a:rPr>
              <a:t>Church Services (Remembrance, Christingle &amp; Leavers)</a:t>
            </a:r>
          </a:p>
          <a:p>
            <a:r>
              <a:rPr lang="en-GB" sz="2800" dirty="0">
                <a:latin typeface="Century Gothic" panose="020B0502020202020204" pitchFamily="34" charset="0"/>
              </a:rPr>
              <a:t>Choir choristers</a:t>
            </a:r>
          </a:p>
          <a:p>
            <a:r>
              <a:rPr lang="en-GB" sz="2800" dirty="0">
                <a:latin typeface="Century Gothic" panose="020B0502020202020204" pitchFamily="34" charset="0"/>
              </a:rPr>
              <a:t>Sports team captains</a:t>
            </a:r>
          </a:p>
          <a:p>
            <a:endParaRPr lang="en-GB" b="1" dirty="0">
              <a:latin typeface="Century Gothic" panose="020B0502020202020204" pitchFamily="34" charset="0"/>
            </a:endParaRPr>
          </a:p>
          <a:p>
            <a:pPr marL="0" indent="0">
              <a:buNone/>
            </a:pPr>
            <a:r>
              <a:rPr lang="en-GB" b="1" dirty="0">
                <a:latin typeface="Century Gothic" panose="020B0502020202020204" pitchFamily="34" charset="0"/>
              </a:rPr>
              <a:t>Please help us to manage your child’s expectations. Unfortunately, we cannot make everyone a House Captain, School Councillor etc… but there are other opportunities for children to look forward to!</a:t>
            </a:r>
            <a:br>
              <a:rPr lang="en-GB" b="1" dirty="0">
                <a:latin typeface="Century Gothic" panose="020B0502020202020204" pitchFamily="34" charset="0"/>
              </a:rPr>
            </a:br>
            <a:br>
              <a:rPr lang="en-GB" dirty="0"/>
            </a:br>
            <a:endParaRPr lang="en-GB" dirty="0"/>
          </a:p>
        </p:txBody>
      </p:sp>
      <p:pic>
        <p:nvPicPr>
          <p:cNvPr id="4" name="Picture 1"/>
          <p:cNvPicPr>
            <a:picLocks noChangeAspect="1" noChangeArrowheads="1"/>
          </p:cNvPicPr>
          <p:nvPr/>
        </p:nvPicPr>
        <p:blipFill>
          <a:blip r:embed="rId3" cstate="print"/>
          <a:srcRect l="25984" t="7784" r="66538" b="75066"/>
          <a:stretch>
            <a:fillRect/>
          </a:stretch>
        </p:blipFill>
        <p:spPr bwMode="auto">
          <a:xfrm>
            <a:off x="8299985" y="0"/>
            <a:ext cx="844015" cy="1088740"/>
          </a:xfrm>
          <a:prstGeom prst="rect">
            <a:avLst/>
          </a:prstGeom>
          <a:noFill/>
          <a:ln w="9525">
            <a:noFill/>
            <a:miter lim="800000"/>
            <a:headEnd/>
            <a:tailEnd/>
          </a:ln>
        </p:spPr>
      </p:pic>
      <p:sp>
        <p:nvSpPr>
          <p:cNvPr id="9" name="Rectangle 3">
            <a:extLst>
              <a:ext uri="{FF2B5EF4-FFF2-40B4-BE49-F238E27FC236}">
                <a16:creationId xmlns:a16="http://schemas.microsoft.com/office/drawing/2014/main" id="{2E7B882F-F8A1-4BF9-B6B8-61AAF0F78F5F}"/>
              </a:ext>
            </a:extLst>
          </p:cNvPr>
          <p:cNvSpPr>
            <a:spLocks noChangeArrowheads="1"/>
          </p:cNvSpPr>
          <p:nvPr/>
        </p:nvSpPr>
        <p:spPr bwMode="auto">
          <a:xfrm>
            <a:off x="0" y="-200055"/>
            <a:ext cx="18473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4">
            <a:extLst>
              <a:ext uri="{FF2B5EF4-FFF2-40B4-BE49-F238E27FC236}">
                <a16:creationId xmlns:a16="http://schemas.microsoft.com/office/drawing/2014/main" id="{F1CB643A-ED73-4768-8A22-9ACAF1B0A23F}"/>
              </a:ext>
            </a:extLst>
          </p:cNvPr>
          <p:cNvSpPr>
            <a:spLocks noChangeArrowheads="1"/>
          </p:cNvSpPr>
          <p:nvPr/>
        </p:nvSpPr>
        <p:spPr bwMode="auto">
          <a:xfrm>
            <a:off x="0" y="-200055"/>
            <a:ext cx="18473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6291226"/>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05B71-AC74-95B9-E9F3-B8B790B12654}"/>
              </a:ext>
            </a:extLst>
          </p:cNvPr>
          <p:cNvSpPr>
            <a:spLocks noGrp="1"/>
          </p:cNvSpPr>
          <p:nvPr>
            <p:ph type="title"/>
          </p:nvPr>
        </p:nvSpPr>
        <p:spPr>
          <a:xfrm>
            <a:off x="0" y="-69742"/>
            <a:ext cx="7772400" cy="1143000"/>
          </a:xfrm>
        </p:spPr>
        <p:txBody>
          <a:bodyPr/>
          <a:lstStyle/>
          <a:p>
            <a:r>
              <a:rPr lang="en-GB" dirty="0">
                <a:solidFill>
                  <a:schemeClr val="bg1"/>
                </a:solidFill>
                <a:latin typeface="Century Gothic" panose="020B0502020202020204" pitchFamily="34" charset="0"/>
              </a:rPr>
              <a:t>Home Learning from January</a:t>
            </a:r>
            <a:endParaRPr lang="en-US"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9194DFDC-B85C-B800-1111-9E786ACDF1FD}"/>
              </a:ext>
            </a:extLst>
          </p:cNvPr>
          <p:cNvSpPr>
            <a:spLocks noGrp="1"/>
          </p:cNvSpPr>
          <p:nvPr>
            <p:ph sz="quarter" idx="1"/>
          </p:nvPr>
        </p:nvSpPr>
        <p:spPr/>
        <p:txBody>
          <a:bodyPr/>
          <a:lstStyle/>
          <a:p>
            <a:pPr marL="0" indent="0">
              <a:buNone/>
            </a:pPr>
            <a:r>
              <a:rPr lang="en-GB" dirty="0">
                <a:latin typeface="Century Gothic" panose="020B0502020202020204" pitchFamily="34" charset="0"/>
              </a:rPr>
              <a:t>In the New Year, home learning will change slightly. CGP book tasks will be set in preparation for SATS. It is crucial that children keep up with this.</a:t>
            </a:r>
          </a:p>
          <a:p>
            <a:pPr marL="0" indent="0">
              <a:buNone/>
            </a:pPr>
            <a:endParaRPr lang="en-GB" dirty="0">
              <a:latin typeface="Century Gothic" panose="020B0502020202020204" pitchFamily="34" charset="0"/>
            </a:endParaRPr>
          </a:p>
          <a:p>
            <a:pPr marL="0" indent="0">
              <a:buNone/>
            </a:pPr>
            <a:r>
              <a:rPr lang="en-GB" dirty="0">
                <a:latin typeface="Century Gothic" panose="020B0502020202020204" pitchFamily="34" charset="0"/>
              </a:rPr>
              <a:t>More information will be sent out nearer the time.</a:t>
            </a:r>
          </a:p>
          <a:p>
            <a:pPr marL="0" indent="0">
              <a:buNone/>
            </a:pPr>
            <a:endParaRPr lang="en-GB" dirty="0">
              <a:latin typeface="Century Gothic" panose="020B0502020202020204" pitchFamily="34" charset="0"/>
            </a:endParaRPr>
          </a:p>
          <a:p>
            <a:pPr marL="0" indent="0">
              <a:buNone/>
            </a:pPr>
            <a:endParaRPr lang="en-US" dirty="0">
              <a:latin typeface="Century Gothic" panose="020B0502020202020204" pitchFamily="34" charset="0"/>
            </a:endParaRPr>
          </a:p>
        </p:txBody>
      </p:sp>
    </p:spTree>
    <p:extLst>
      <p:ext uri="{BB962C8B-B14F-4D97-AF65-F5344CB8AC3E}">
        <p14:creationId xmlns:p14="http://schemas.microsoft.com/office/powerpoint/2010/main" val="2806246664"/>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26EE9-CF9C-5E4A-69B0-BD5F0EAA6461}"/>
              </a:ext>
            </a:extLst>
          </p:cNvPr>
          <p:cNvSpPr>
            <a:spLocks noGrp="1"/>
          </p:cNvSpPr>
          <p:nvPr>
            <p:ph type="title"/>
          </p:nvPr>
        </p:nvSpPr>
        <p:spPr>
          <a:xfrm>
            <a:off x="0" y="-80532"/>
            <a:ext cx="7772400" cy="1143000"/>
          </a:xfrm>
        </p:spPr>
        <p:txBody>
          <a:bodyPr/>
          <a:lstStyle/>
          <a:p>
            <a:r>
              <a:rPr lang="en-GB" dirty="0">
                <a:solidFill>
                  <a:schemeClr val="bg1"/>
                </a:solidFill>
                <a:latin typeface="Century Gothic" panose="020B0502020202020204" pitchFamily="34" charset="0"/>
              </a:rPr>
              <a:t>Spelling</a:t>
            </a:r>
            <a:endParaRPr lang="en-US"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36B8EF70-6704-ACDC-3259-96889D8F5C10}"/>
              </a:ext>
            </a:extLst>
          </p:cNvPr>
          <p:cNvSpPr>
            <a:spLocks noGrp="1"/>
          </p:cNvSpPr>
          <p:nvPr>
            <p:ph sz="quarter" idx="1"/>
          </p:nvPr>
        </p:nvSpPr>
        <p:spPr/>
        <p:txBody>
          <a:bodyPr>
            <a:normAutofit/>
          </a:bodyPr>
          <a:lstStyle/>
          <a:p>
            <a:pPr marL="0" indent="0">
              <a:buNone/>
            </a:pPr>
            <a:r>
              <a:rPr lang="en-GB" sz="1800" b="0" i="0" u="none" strike="noStrike" dirty="0">
                <a:solidFill>
                  <a:srgbClr val="000000"/>
                </a:solidFill>
                <a:effectLst/>
                <a:latin typeface="Century Gothic" panose="020B0502020202020204" pitchFamily="34" charset="0"/>
              </a:rPr>
              <a:t>In KS2, we do not set weekly spellings to learn at home for a test. Instead, we use Spelling Shed, which incorporates </a:t>
            </a:r>
            <a:r>
              <a:rPr lang="en-US" sz="1800" b="0" i="0" dirty="0">
                <a:solidFill>
                  <a:srgbClr val="000000"/>
                </a:solidFill>
                <a:effectLst/>
                <a:latin typeface="Century Gothic" panose="020B0502020202020204" pitchFamily="34" charset="0"/>
              </a:rPr>
              <a:t>evidence-based best practices and strategies, to teach and </a:t>
            </a:r>
            <a:r>
              <a:rPr lang="en-US" sz="1800" b="0" i="0" dirty="0" err="1">
                <a:solidFill>
                  <a:srgbClr val="000000"/>
                </a:solidFill>
                <a:effectLst/>
                <a:latin typeface="Century Gothic" panose="020B0502020202020204" pitchFamily="34" charset="0"/>
              </a:rPr>
              <a:t>practise</a:t>
            </a:r>
            <a:r>
              <a:rPr lang="en-US" sz="1800" b="0" i="0" dirty="0">
                <a:solidFill>
                  <a:srgbClr val="000000"/>
                </a:solidFill>
                <a:effectLst/>
                <a:latin typeface="Century Gothic" panose="020B0502020202020204" pitchFamily="34" charset="0"/>
              </a:rPr>
              <a:t> spelling.</a:t>
            </a:r>
            <a:br>
              <a:rPr lang="en-GB" sz="1800" b="0" i="0" u="none" strike="noStrike" dirty="0">
                <a:solidFill>
                  <a:srgbClr val="000000"/>
                </a:solidFill>
                <a:effectLst/>
                <a:latin typeface="Century Gothic" panose="020B0502020202020204" pitchFamily="34" charset="0"/>
              </a:rPr>
            </a:br>
            <a:endParaRPr lang="en-GB" sz="1800" b="0" i="0" u="none" strike="noStrike" dirty="0">
              <a:solidFill>
                <a:srgbClr val="000000"/>
              </a:solidFill>
              <a:effectLst/>
              <a:latin typeface="Century Gothic" panose="020B0502020202020204" pitchFamily="34" charset="0"/>
            </a:endParaRPr>
          </a:p>
          <a:p>
            <a:pPr marL="0" indent="0">
              <a:buNone/>
            </a:pPr>
            <a:r>
              <a:rPr lang="en-GB" sz="1800" b="0" i="0" u="none" strike="noStrike" dirty="0">
                <a:solidFill>
                  <a:srgbClr val="000000"/>
                </a:solidFill>
                <a:effectLst/>
                <a:latin typeface="Century Gothic" panose="020B0502020202020204" pitchFamily="34" charset="0"/>
              </a:rPr>
              <a:t>There are wordlists for years 3 and 4 and years 5 and 6 which are statutory. The lists are a mixture of words pupils frequently use in their writing and those which they often misspell. Some of the listed words may be thought of as quite challenging, but the 100 words in each list can easily be taught within the four years of key stage 2 alongside other words that we consider appropriate.</a:t>
            </a:r>
            <a:br>
              <a:rPr lang="en-GB" sz="1800" b="0" i="0" u="none" strike="noStrike" dirty="0">
                <a:solidFill>
                  <a:srgbClr val="000000"/>
                </a:solidFill>
                <a:effectLst/>
                <a:latin typeface="Century Gothic" panose="020B0502020202020204" pitchFamily="34" charset="0"/>
              </a:rPr>
            </a:br>
            <a:endParaRPr lang="en-GB" sz="1800" b="0" i="0" u="none" strike="noStrike" dirty="0">
              <a:solidFill>
                <a:srgbClr val="000000"/>
              </a:solidFill>
              <a:effectLst/>
              <a:latin typeface="Century Gothic" panose="020B0502020202020204" pitchFamily="34" charset="0"/>
            </a:endParaRPr>
          </a:p>
          <a:p>
            <a:pPr marL="0" indent="0">
              <a:buNone/>
            </a:pPr>
            <a:r>
              <a:rPr lang="en-GB" sz="1800" b="0" i="0" u="none" strike="noStrike" dirty="0">
                <a:solidFill>
                  <a:srgbClr val="000000"/>
                </a:solidFill>
                <a:effectLst/>
                <a:latin typeface="Century Gothic" panose="020B0502020202020204" pitchFamily="34" charset="0"/>
              </a:rPr>
              <a:t>We are sending home the statutory word lists for the year group for your information. There is no expectation for your children to be tested on these words and please remember that they will be working on them over a two-year period. </a:t>
            </a:r>
            <a:endParaRPr lang="en-US" dirty="0">
              <a:latin typeface="Century Gothic" panose="020B0502020202020204" pitchFamily="34" charset="0"/>
            </a:endParaRPr>
          </a:p>
        </p:txBody>
      </p:sp>
    </p:spTree>
    <p:extLst>
      <p:ext uri="{BB962C8B-B14F-4D97-AF65-F5344CB8AC3E}">
        <p14:creationId xmlns:p14="http://schemas.microsoft.com/office/powerpoint/2010/main" val="3063861472"/>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normAutofit/>
          </a:bodyPr>
          <a:lstStyle/>
          <a:p>
            <a:r>
              <a:rPr lang="en-GB" dirty="0">
                <a:solidFill>
                  <a:schemeClr val="bg1"/>
                </a:solidFill>
                <a:latin typeface="Century Gothic" pitchFamily="34" charset="0"/>
              </a:rPr>
              <a:t>SATs </a:t>
            </a:r>
            <a:r>
              <a:rPr lang="en-GB">
                <a:solidFill>
                  <a:schemeClr val="bg1"/>
                </a:solidFill>
                <a:latin typeface="Century Gothic" pitchFamily="34" charset="0"/>
              </a:rPr>
              <a:t>Week </a:t>
            </a:r>
            <a:endParaRPr lang="en-GB" sz="2200" dirty="0">
              <a:solidFill>
                <a:schemeClr val="bg1"/>
              </a:solidFill>
              <a:latin typeface="Century Gothic" pitchFamily="34" charset="0"/>
            </a:endParaRPr>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395536" y="2012861"/>
            <a:ext cx="6660740" cy="4239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lgn="l" rtl="0">
              <a:spcBef>
                <a:spcPts val="0"/>
              </a:spcBef>
              <a:spcAft>
                <a:spcPts val="0"/>
              </a:spcAft>
              <a:buNone/>
            </a:pPr>
            <a:r>
              <a:rPr lang="en-GB" sz="1800" b="1" i="0" u="none" strike="noStrike" dirty="0">
                <a:solidFill>
                  <a:srgbClr val="000000"/>
                </a:solidFill>
                <a:effectLst/>
                <a:latin typeface="Century Gothic" panose="020B0502020202020204" pitchFamily="34" charset="0"/>
              </a:rPr>
              <a:t>Monday 12</a:t>
            </a:r>
            <a:r>
              <a:rPr lang="en-GB" sz="1800" b="1" i="0" u="none" strike="noStrike" baseline="30000" dirty="0">
                <a:solidFill>
                  <a:srgbClr val="000000"/>
                </a:solidFill>
                <a:effectLst/>
                <a:latin typeface="Century Gothic" panose="020B0502020202020204" pitchFamily="34" charset="0"/>
              </a:rPr>
              <a:t>th</a:t>
            </a:r>
            <a:r>
              <a:rPr lang="en-GB" sz="1800" b="1" i="0" u="none" strike="noStrike" dirty="0">
                <a:solidFill>
                  <a:srgbClr val="000000"/>
                </a:solidFill>
                <a:effectLst/>
                <a:latin typeface="Century Gothic" panose="020B0502020202020204" pitchFamily="34" charset="0"/>
              </a:rPr>
              <a:t> May – Thursday 15</a:t>
            </a:r>
            <a:r>
              <a:rPr lang="en-GB" sz="1800" b="1" i="0" u="none" strike="noStrike" baseline="30000" dirty="0">
                <a:solidFill>
                  <a:srgbClr val="000000"/>
                </a:solidFill>
                <a:effectLst/>
                <a:latin typeface="Century Gothic" panose="020B0502020202020204" pitchFamily="34" charset="0"/>
              </a:rPr>
              <a:t>th</a:t>
            </a:r>
            <a:r>
              <a:rPr lang="en-GB" sz="1800" b="1" i="0" u="none" strike="noStrike" dirty="0">
                <a:solidFill>
                  <a:srgbClr val="000000"/>
                </a:solidFill>
                <a:effectLst/>
                <a:latin typeface="Century Gothic" panose="020B0502020202020204" pitchFamily="34" charset="0"/>
              </a:rPr>
              <a:t> May 2024</a:t>
            </a:r>
          </a:p>
          <a:p>
            <a:pPr marL="0" indent="0" algn="l" rtl="0">
              <a:spcBef>
                <a:spcPts val="0"/>
              </a:spcBef>
              <a:spcAft>
                <a:spcPts val="0"/>
              </a:spcAft>
              <a:buNone/>
            </a:pPr>
            <a:endParaRPr lang="en-GB" sz="1800" b="1" dirty="0">
              <a:solidFill>
                <a:srgbClr val="000000"/>
              </a:solidFill>
              <a:latin typeface="Century Gothic" panose="020B0502020202020204" pitchFamily="34" charset="0"/>
            </a:endParaRPr>
          </a:p>
          <a:p>
            <a:pPr marL="0" indent="0" algn="l" rtl="0">
              <a:spcBef>
                <a:spcPts val="0"/>
              </a:spcBef>
              <a:spcAft>
                <a:spcPts val="0"/>
              </a:spcAft>
              <a:buNone/>
            </a:pPr>
            <a:r>
              <a:rPr lang="en-GB" sz="1800" b="1" i="0" u="none" strike="noStrike" dirty="0">
                <a:solidFill>
                  <a:srgbClr val="000000"/>
                </a:solidFill>
                <a:effectLst/>
                <a:latin typeface="Century Gothic" panose="020B0502020202020204" pitchFamily="34" charset="0"/>
              </a:rPr>
              <a:t>Maths: </a:t>
            </a:r>
            <a:r>
              <a:rPr lang="en-GB" sz="1800" b="0" i="0" u="none" strike="noStrike" dirty="0">
                <a:solidFill>
                  <a:srgbClr val="000000"/>
                </a:solidFill>
                <a:effectLst/>
                <a:latin typeface="Century Gothic" panose="020B0502020202020204" pitchFamily="34" charset="0"/>
              </a:rPr>
              <a:t>3 papers </a:t>
            </a:r>
            <a:endParaRPr lang="en-GB" sz="1200" b="0" i="0" u="none" strike="noStrike" dirty="0">
              <a:solidFill>
                <a:srgbClr val="000000"/>
              </a:solidFill>
              <a:effectLst/>
              <a:latin typeface="Century Gothic" panose="020B0502020202020204" pitchFamily="34" charset="0"/>
            </a:endParaRPr>
          </a:p>
          <a:p>
            <a:pPr algn="l" rtl="0" fontAlgn="base">
              <a:spcBef>
                <a:spcPts val="333"/>
              </a:spcBef>
              <a:spcAft>
                <a:spcPts val="0"/>
              </a:spcAft>
              <a:buFont typeface="Arial" panose="020B0604020202020204" pitchFamily="34" charset="0"/>
              <a:buChar char="•"/>
            </a:pPr>
            <a:r>
              <a:rPr lang="en-GB" sz="1800" b="0" i="0" u="none" strike="noStrike" dirty="0">
                <a:solidFill>
                  <a:srgbClr val="000000"/>
                </a:solidFill>
                <a:effectLst/>
                <a:latin typeface="Century Gothic" panose="020B0502020202020204" pitchFamily="34" charset="0"/>
              </a:rPr>
              <a:t>arithmetic paper (36 questions in 30 minutes) </a:t>
            </a:r>
          </a:p>
          <a:p>
            <a:pPr algn="l" rtl="0" fontAlgn="base">
              <a:spcBef>
                <a:spcPts val="333"/>
              </a:spcBef>
              <a:spcAft>
                <a:spcPts val="0"/>
              </a:spcAft>
              <a:buFont typeface="Arial" panose="020B0604020202020204" pitchFamily="34" charset="0"/>
              <a:buChar char="•"/>
            </a:pPr>
            <a:r>
              <a:rPr lang="en-GB" sz="1800" b="0" i="0" u="none" strike="noStrike" dirty="0">
                <a:solidFill>
                  <a:srgbClr val="000000"/>
                </a:solidFill>
                <a:effectLst/>
                <a:latin typeface="Century Gothic" panose="020B0502020202020204" pitchFamily="34" charset="0"/>
              </a:rPr>
              <a:t>2 problem solving papers (40 minutes each)</a:t>
            </a:r>
          </a:p>
          <a:p>
            <a:pPr marL="0" indent="0" algn="l" rtl="0">
              <a:spcBef>
                <a:spcPts val="333"/>
              </a:spcBef>
              <a:spcAft>
                <a:spcPts val="0"/>
              </a:spcAft>
              <a:buNone/>
            </a:pPr>
            <a:br>
              <a:rPr lang="en-GB" sz="1200" dirty="0">
                <a:latin typeface="Century Gothic" panose="020B0502020202020204" pitchFamily="34" charset="0"/>
              </a:rPr>
            </a:br>
            <a:r>
              <a:rPr lang="en-GB" sz="1800" b="1" i="0" u="none" strike="noStrike" dirty="0">
                <a:solidFill>
                  <a:srgbClr val="000000"/>
                </a:solidFill>
                <a:effectLst/>
                <a:latin typeface="Century Gothic" panose="020B0502020202020204" pitchFamily="34" charset="0"/>
              </a:rPr>
              <a:t>Reading: </a:t>
            </a:r>
            <a:r>
              <a:rPr lang="en-GB" sz="1800" b="0" i="0" u="none" strike="noStrike" dirty="0">
                <a:solidFill>
                  <a:srgbClr val="000000"/>
                </a:solidFill>
                <a:effectLst/>
                <a:latin typeface="Century Gothic" panose="020B0502020202020204" pitchFamily="34" charset="0"/>
              </a:rPr>
              <a:t>1 comprehension paper (1 hour)</a:t>
            </a:r>
            <a:endParaRPr lang="en-GB" sz="1200" b="0" i="0" u="none" strike="noStrike" dirty="0">
              <a:solidFill>
                <a:srgbClr val="000000"/>
              </a:solidFill>
              <a:effectLst/>
              <a:latin typeface="Century Gothic" panose="020B0502020202020204" pitchFamily="34" charset="0"/>
            </a:endParaRPr>
          </a:p>
          <a:p>
            <a:pPr marL="0" indent="0" algn="l" rtl="0">
              <a:spcBef>
                <a:spcPts val="333"/>
              </a:spcBef>
              <a:spcAft>
                <a:spcPts val="0"/>
              </a:spcAft>
              <a:buNone/>
            </a:pPr>
            <a:endParaRPr lang="en-GB" sz="1200" b="1" i="0" u="none" strike="noStrike" dirty="0">
              <a:solidFill>
                <a:srgbClr val="000000"/>
              </a:solidFill>
              <a:effectLst/>
              <a:latin typeface="Century Gothic" panose="020B0502020202020204" pitchFamily="34" charset="0"/>
            </a:endParaRPr>
          </a:p>
          <a:p>
            <a:pPr marL="0" indent="0" algn="l" rtl="0">
              <a:spcBef>
                <a:spcPts val="333"/>
              </a:spcBef>
              <a:spcAft>
                <a:spcPts val="0"/>
              </a:spcAft>
              <a:buNone/>
            </a:pPr>
            <a:r>
              <a:rPr lang="en-GB" sz="1800" b="1" i="0" u="none" strike="noStrike" dirty="0">
                <a:solidFill>
                  <a:srgbClr val="000000"/>
                </a:solidFill>
                <a:effectLst/>
                <a:latin typeface="Century Gothic" panose="020B0502020202020204" pitchFamily="34" charset="0"/>
              </a:rPr>
              <a:t>Spelling:</a:t>
            </a:r>
            <a:r>
              <a:rPr lang="en-GB" sz="1800" b="0" i="0" u="none" strike="noStrike" dirty="0">
                <a:solidFill>
                  <a:srgbClr val="000000"/>
                </a:solidFill>
                <a:effectLst/>
                <a:latin typeface="Century Gothic" panose="020B0502020202020204" pitchFamily="34" charset="0"/>
              </a:rPr>
              <a:t> 1 paper (20 questions) </a:t>
            </a:r>
            <a:endParaRPr lang="en-GB" sz="1200" b="0" i="0" u="none" strike="noStrike" dirty="0">
              <a:solidFill>
                <a:srgbClr val="000000"/>
              </a:solidFill>
              <a:effectLst/>
              <a:latin typeface="Century Gothic" panose="020B0502020202020204" pitchFamily="34" charset="0"/>
            </a:endParaRPr>
          </a:p>
          <a:p>
            <a:pPr marL="0" indent="0" algn="l" rtl="0">
              <a:spcBef>
                <a:spcPts val="333"/>
              </a:spcBef>
              <a:spcAft>
                <a:spcPts val="0"/>
              </a:spcAft>
              <a:buNone/>
            </a:pPr>
            <a:endParaRPr lang="en-GB" sz="1200" b="1" i="0" u="none" strike="noStrike" dirty="0">
              <a:solidFill>
                <a:srgbClr val="000000"/>
              </a:solidFill>
              <a:effectLst/>
              <a:latin typeface="Century Gothic" panose="020B0502020202020204" pitchFamily="34" charset="0"/>
            </a:endParaRPr>
          </a:p>
          <a:p>
            <a:pPr marL="0" indent="0" algn="l" rtl="0">
              <a:spcBef>
                <a:spcPts val="333"/>
              </a:spcBef>
              <a:spcAft>
                <a:spcPts val="0"/>
              </a:spcAft>
              <a:buNone/>
            </a:pPr>
            <a:r>
              <a:rPr lang="en-GB" sz="1800" b="1" i="0" u="none" strike="noStrike" dirty="0">
                <a:solidFill>
                  <a:srgbClr val="000000"/>
                </a:solidFill>
                <a:effectLst/>
                <a:latin typeface="Century Gothic" panose="020B0502020202020204" pitchFamily="34" charset="0"/>
              </a:rPr>
              <a:t>Punctuation and Grammar</a:t>
            </a:r>
            <a:r>
              <a:rPr lang="en-GB" sz="1800" b="0" i="0" u="none" strike="noStrike" dirty="0">
                <a:solidFill>
                  <a:srgbClr val="000000"/>
                </a:solidFill>
                <a:effectLst/>
                <a:latin typeface="Century Gothic" panose="020B0502020202020204" pitchFamily="34" charset="0"/>
              </a:rPr>
              <a:t>: 1 paper (45 minutes)</a:t>
            </a:r>
            <a:endParaRPr lang="en-GB" sz="1200" b="0" i="0" u="none" strike="noStrike" dirty="0">
              <a:solidFill>
                <a:srgbClr val="000000"/>
              </a:solidFill>
              <a:effectLst/>
              <a:latin typeface="Century Gothic" panose="020B0502020202020204" pitchFamily="34" charset="0"/>
            </a:endParaRPr>
          </a:p>
          <a:p>
            <a:pPr marL="0" indent="0" algn="l" rtl="0">
              <a:spcBef>
                <a:spcPts val="333"/>
              </a:spcBef>
              <a:spcAft>
                <a:spcPts val="0"/>
              </a:spcAft>
              <a:buNone/>
            </a:pPr>
            <a:endParaRPr lang="en-GB" sz="1200" b="1" i="0" u="none" strike="noStrike" dirty="0">
              <a:solidFill>
                <a:srgbClr val="000000"/>
              </a:solidFill>
              <a:effectLst/>
              <a:latin typeface="Century Gothic" panose="020B0502020202020204" pitchFamily="34" charset="0"/>
            </a:endParaRPr>
          </a:p>
          <a:p>
            <a:pPr marL="0" indent="0" algn="l" rtl="0">
              <a:spcBef>
                <a:spcPts val="333"/>
              </a:spcBef>
              <a:spcAft>
                <a:spcPts val="0"/>
              </a:spcAft>
              <a:buNone/>
            </a:pPr>
            <a:r>
              <a:rPr lang="en-GB" sz="1800" b="1" i="0" u="none" strike="noStrike" dirty="0">
                <a:solidFill>
                  <a:srgbClr val="000000"/>
                </a:solidFill>
                <a:effectLst/>
                <a:latin typeface="Century Gothic" panose="020B0502020202020204" pitchFamily="34" charset="0"/>
              </a:rPr>
              <a:t>Writing </a:t>
            </a:r>
            <a:r>
              <a:rPr lang="en-GB" sz="1800" b="0" i="0" u="none" strike="noStrike" dirty="0">
                <a:solidFill>
                  <a:srgbClr val="000000"/>
                </a:solidFill>
                <a:effectLst/>
                <a:latin typeface="Century Gothic" panose="020B0502020202020204" pitchFamily="34" charset="0"/>
              </a:rPr>
              <a:t>– teacher assessed over the year</a:t>
            </a:r>
            <a:endParaRPr lang="en-GB" sz="1200" b="0" i="0" u="none" strike="noStrike" dirty="0">
              <a:solidFill>
                <a:srgbClr val="000000"/>
              </a:solidFill>
              <a:effectLst/>
              <a:latin typeface="Century Gothic" panose="020B0502020202020204" pitchFamily="34" charset="0"/>
            </a:endParaRPr>
          </a:p>
          <a:p>
            <a:pPr marL="0" indent="0">
              <a:buNone/>
            </a:pPr>
            <a:br>
              <a:rPr lang="en-GB" sz="1200" dirty="0"/>
            </a:b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58815486"/>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1"/>
          <p:cNvPicPr>
            <a:picLocks noChangeAspect="1" noChangeArrowheads="1"/>
          </p:cNvPicPr>
          <p:nvPr/>
        </p:nvPicPr>
        <p:blipFill>
          <a:blip r:embed="rId2" cstate="print"/>
          <a:srcRect l="25984" t="7784" r="66538" b="75066"/>
          <a:stretch>
            <a:fillRect/>
          </a:stretch>
        </p:blipFill>
        <p:spPr bwMode="auto">
          <a:xfrm>
            <a:off x="8299985" y="36004"/>
            <a:ext cx="844015" cy="1088740"/>
          </a:xfrm>
          <a:prstGeom prst="rect">
            <a:avLst/>
          </a:prstGeom>
          <a:noFill/>
          <a:ln w="9525">
            <a:noFill/>
            <a:miter lim="800000"/>
            <a:headEnd/>
            <a:tailEnd/>
          </a:ln>
        </p:spPr>
      </p:pic>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395536" y="3840284"/>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719572" y="1412776"/>
            <a:ext cx="7200800" cy="5616922"/>
          </a:xfrm>
          <a:prstGeom prst="rect">
            <a:avLst/>
          </a:prstGeom>
          <a:noFill/>
        </p:spPr>
        <p:txBody>
          <a:bodyPr wrap="square">
            <a:spAutoFit/>
          </a:bodyPr>
          <a:lstStyle/>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400"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mn-cs"/>
              </a:rPr>
              <a:t>Skern</a:t>
            </a:r>
            <a:r>
              <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Lodge (meeting in April)</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lang="en-GB" sz="2400" dirty="0">
                <a:solidFill>
                  <a:prstClr val="black"/>
                </a:solidFill>
                <a:latin typeface="Century Gothic" panose="020B0502020202020204" pitchFamily="34" charset="0"/>
                <a:cs typeface="+mn-cs"/>
              </a:rPr>
              <a:t>Sports events</a:t>
            </a:r>
            <a:endPar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Author workshops and visits</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Citizenship Challenge</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Moving on programme </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First Aid course </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r>
              <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 Production – additional costs may apply</a:t>
            </a:r>
          </a:p>
          <a:p>
            <a:pPr marR="0" lvl="0" algn="l" defTabSz="914400" rtl="0" eaLnBrk="1" fontAlgn="auto" latinLnBrk="0" hangingPunct="1">
              <a:lnSpc>
                <a:spcPct val="100000"/>
              </a:lnSpc>
              <a:spcBef>
                <a:spcPts val="580"/>
              </a:spcBef>
              <a:spcAft>
                <a:spcPts val="0"/>
              </a:spcAft>
              <a:buClr>
                <a:srgbClr val="8C0901"/>
              </a:buClr>
              <a:buSzPct val="85000"/>
              <a:tabLst/>
              <a:defRPr/>
            </a:pPr>
            <a:endPar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R="0" lvl="0" algn="l" defTabSz="914400" rtl="0" eaLnBrk="1" fontAlgn="auto" latinLnBrk="0" hangingPunct="1">
              <a:lnSpc>
                <a:spcPct val="100000"/>
              </a:lnSpc>
              <a:spcBef>
                <a:spcPts val="580"/>
              </a:spcBef>
              <a:spcAft>
                <a:spcPts val="0"/>
              </a:spcAft>
              <a:buClr>
                <a:srgbClr val="8C0901"/>
              </a:buClr>
              <a:buSzPct val="85000"/>
              <a:tabLst/>
              <a:defRPr/>
            </a:pPr>
            <a:r>
              <a:rPr lang="en-GB" sz="2400" dirty="0">
                <a:solidFill>
                  <a:prstClr val="black"/>
                </a:solidFill>
                <a:latin typeface="Century Gothic" panose="020B0502020202020204" pitchFamily="34" charset="0"/>
                <a:cs typeface="+mn-cs"/>
              </a:rPr>
              <a:t>In order for these sorts of activities to take place, we do ask for a y</a:t>
            </a:r>
            <a:r>
              <a:rPr kumimoji="0" lang="en-GB" sz="240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early £30 class contribution to cover extra activities (to be paid by ParentPay). Thank you for your support.</a:t>
            </a:r>
          </a:p>
          <a:p>
            <a:pPr marL="274320" marR="0" lvl="0" indent="-274320" algn="l" defTabSz="914400" rtl="0" eaLnBrk="1" fontAlgn="auto" latinLnBrk="0" hangingPunct="1">
              <a:lnSpc>
                <a:spcPct val="100000"/>
              </a:lnSpc>
              <a:spcBef>
                <a:spcPts val="580"/>
              </a:spcBef>
              <a:spcAft>
                <a:spcPts val="0"/>
              </a:spcAft>
              <a:buClr>
                <a:srgbClr val="8C0901"/>
              </a:buClr>
              <a:buSzPct val="85000"/>
              <a:buFont typeface="Wingdings 2"/>
              <a:buChar char=""/>
              <a:tabLst/>
              <a:defRPr/>
            </a:pPr>
            <a:endParaRPr kumimoji="0" lang="en-GB" sz="2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1" name="Title 1">
            <a:extLst>
              <a:ext uri="{FF2B5EF4-FFF2-40B4-BE49-F238E27FC236}">
                <a16:creationId xmlns:a16="http://schemas.microsoft.com/office/drawing/2014/main" id="{8814B3A4-2502-48D2-80E9-1335820FD300}"/>
              </a:ext>
            </a:extLst>
          </p:cNvPr>
          <p:cNvSpPr>
            <a:spLocks noGrp="1"/>
          </p:cNvSpPr>
          <p:nvPr>
            <p:ph type="title"/>
          </p:nvPr>
        </p:nvSpPr>
        <p:spPr>
          <a:xfrm>
            <a:off x="287524" y="99717"/>
            <a:ext cx="7772400" cy="976970"/>
          </a:xfrm>
        </p:spPr>
        <p:txBody>
          <a:bodyPr>
            <a:normAutofit/>
          </a:bodyPr>
          <a:lstStyle/>
          <a:p>
            <a:r>
              <a:rPr lang="en-GB" dirty="0">
                <a:solidFill>
                  <a:schemeClr val="bg1"/>
                </a:solidFill>
                <a:latin typeface="Century Gothic" pitchFamily="34" charset="0"/>
              </a:rPr>
              <a:t>School Enrichment – we hope!</a:t>
            </a:r>
          </a:p>
        </p:txBody>
      </p:sp>
    </p:spTree>
    <p:extLst>
      <p:ext uri="{BB962C8B-B14F-4D97-AF65-F5344CB8AC3E}">
        <p14:creationId xmlns:p14="http://schemas.microsoft.com/office/powerpoint/2010/main" val="3402165619"/>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95A3A4B-6C9B-7305-C3DA-929C8715B154}"/>
              </a:ext>
            </a:extLst>
          </p:cNvPr>
          <p:cNvSpPr txBox="1">
            <a:spLocks/>
          </p:cNvSpPr>
          <p:nvPr/>
        </p:nvSpPr>
        <p:spPr>
          <a:xfrm>
            <a:off x="146304" y="-135890"/>
            <a:ext cx="8997696" cy="1251458"/>
          </a:xfrm>
          <a:prstGeom prst="rect">
            <a:avLst/>
          </a:prstGeom>
          <a:noFill/>
          <a:ln>
            <a:noFill/>
          </a:ln>
        </p:spPr>
        <p:txBody>
          <a:bodyPr spcFirstLastPara="1" wrap="square" lIns="91425" tIns="45700" rIns="91425" bIns="91425" anchor="b"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2"/>
              </a:buClr>
              <a:buSzPts val="1800"/>
              <a:buFont typeface="Libre Franklin"/>
              <a:buNone/>
              <a:defRPr sz="40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1200" dirty="0">
                <a:solidFill>
                  <a:schemeClr val="bg1"/>
                </a:solidFill>
                <a:latin typeface="Century Gothic" panose="020B0502020202020204" pitchFamily="34" charset="0"/>
              </a:rPr>
              <a:t>Seesaw is the online learning journal that we will use in every class from Nursery-Year 6. This platform allows us to record learning digitally, set homework tasks to be completed by your child, and provides a home-school connection; families can communicate with their child’s class teacher through the app/account, and teachers can post announcements for family updates. </a:t>
            </a:r>
            <a:r>
              <a:rPr lang="en-US" sz="1200" b="1" dirty="0">
                <a:solidFill>
                  <a:schemeClr val="bg1"/>
                </a:solidFill>
                <a:latin typeface="Century Gothic" panose="020B0502020202020204" pitchFamily="34" charset="0"/>
              </a:rPr>
              <a:t>There are two accounts available for Seesaw and you should familiarise yourself with these, so that you choose the correct one for use as a family member. </a:t>
            </a:r>
            <a:endParaRPr lang="en-GB" sz="1200" b="1" dirty="0">
              <a:solidFill>
                <a:schemeClr val="bg1"/>
              </a:solidFill>
            </a:endParaRPr>
          </a:p>
        </p:txBody>
      </p:sp>
      <p:sp>
        <p:nvSpPr>
          <p:cNvPr id="4" name="Text Placeholder 2">
            <a:extLst>
              <a:ext uri="{FF2B5EF4-FFF2-40B4-BE49-F238E27FC236}">
                <a16:creationId xmlns:a16="http://schemas.microsoft.com/office/drawing/2014/main" id="{425B9846-38CB-F7FD-A526-3AA2CEE217A8}"/>
              </a:ext>
            </a:extLst>
          </p:cNvPr>
          <p:cNvSpPr txBox="1">
            <a:spLocks/>
          </p:cNvSpPr>
          <p:nvPr/>
        </p:nvSpPr>
        <p:spPr>
          <a:xfrm>
            <a:off x="5946234" y="1536192"/>
            <a:ext cx="3051461" cy="5231638"/>
          </a:xfrm>
          <a:prstGeom prst="rect">
            <a:avLst/>
          </a:prstGeom>
        </p:spPr>
        <p:txBody>
          <a:bodyPr>
            <a:normAutofit fontScale="40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spcAft>
                <a:spcPts val="800"/>
              </a:spcAft>
            </a:pPr>
            <a:r>
              <a:rPr lang="en-US" sz="3400" dirty="0">
                <a:latin typeface="Century Gothic" panose="020B0502020202020204" pitchFamily="34" charset="0"/>
              </a:rPr>
              <a:t>You have been sent an invitation to connect to your child’s class Seesaw account and, once approved by your child’s class teacher, you will be able to view your child’s learning journal. </a:t>
            </a:r>
          </a:p>
          <a:p>
            <a:pPr>
              <a:spcAft>
                <a:spcPts val="800"/>
              </a:spcAft>
            </a:pPr>
            <a:r>
              <a:rPr lang="en-US" sz="3400" dirty="0">
                <a:latin typeface="Century Gothic" panose="020B0502020202020204" pitchFamily="34" charset="0"/>
              </a:rPr>
              <a:t>Please note, we ask you to use the Seesaw message function respectfully and to only use this to communicate on your child’s learning journey. If you need to communicate with your child’s class teacher for any other reason, please send an email via the school office. </a:t>
            </a:r>
            <a:r>
              <a:rPr lang="en-US" sz="3400" b="1" u="sng" dirty="0">
                <a:solidFill>
                  <a:srgbClr val="0563C1"/>
                </a:solidFill>
                <a:latin typeface="Century Gothic" panose="020B0502020202020204" pitchFamily="34" charset="0"/>
                <a:hlinkClick r:id="rId2"/>
              </a:rPr>
              <a:t>admin@christchurchschool.herts.sch.uk</a:t>
            </a:r>
            <a:endParaRPr lang="en-US" sz="3400" b="1" u="sng" dirty="0">
              <a:solidFill>
                <a:srgbClr val="0563C1"/>
              </a:solidFill>
              <a:latin typeface="Century Gothic" panose="020B0502020202020204" pitchFamily="34" charset="0"/>
            </a:endParaRPr>
          </a:p>
          <a:p>
            <a:pPr>
              <a:spcAft>
                <a:spcPts val="800"/>
              </a:spcAft>
            </a:pPr>
            <a:r>
              <a:rPr lang="en-US" sz="3400" dirty="0">
                <a:latin typeface="Century Gothic" panose="020B0502020202020204" pitchFamily="34" charset="0"/>
              </a:rPr>
              <a:t>Individual child codes must be used to upload photographs of homework and any other home learning you would like to share with us. A printed QR code has (or will be) provided by the class teacher(s). </a:t>
            </a:r>
            <a:endParaRPr lang="en-GB" dirty="0"/>
          </a:p>
        </p:txBody>
      </p:sp>
      <p:pic>
        <p:nvPicPr>
          <p:cNvPr id="5" name="Picture 4">
            <a:extLst>
              <a:ext uri="{FF2B5EF4-FFF2-40B4-BE49-F238E27FC236}">
                <a16:creationId xmlns:a16="http://schemas.microsoft.com/office/drawing/2014/main" id="{2C0A4ACB-D8B6-B31A-03C7-794F95DAAA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304" y="1380744"/>
            <a:ext cx="5799931" cy="326536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953080"/>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normAutofit/>
          </a:bodyPr>
          <a:lstStyle/>
          <a:p>
            <a:r>
              <a:rPr lang="en-GB" b="1" dirty="0">
                <a:solidFill>
                  <a:schemeClr val="bg1"/>
                </a:solidFill>
                <a:latin typeface="Century Gothic" panose="020B0502020202020204" pitchFamily="34" charset="0"/>
              </a:rPr>
              <a:t>Mobile Phones</a:t>
            </a:r>
            <a:endParaRPr lang="en-GB" sz="2200" dirty="0">
              <a:solidFill>
                <a:schemeClr val="bg1"/>
              </a:solidFill>
              <a:latin typeface="Century Gothic" pitchFamily="34" charset="0"/>
            </a:endParaRPr>
          </a:p>
        </p:txBody>
      </p:sp>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395536" y="3840284"/>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800199" y="2019322"/>
            <a:ext cx="7200800" cy="2462213"/>
          </a:xfrm>
          <a:prstGeom prst="rect">
            <a:avLst/>
          </a:prstGeom>
          <a:noFill/>
        </p:spPr>
        <p:txBody>
          <a:bodyPr wrap="square">
            <a:spAutoFit/>
          </a:bodyPr>
          <a:lstStyle/>
          <a:p>
            <a:pPr marL="0" marR="0" indent="0" algn="l">
              <a:spcBef>
                <a:spcPts val="0"/>
              </a:spcBef>
              <a:spcAft>
                <a:spcPts val="0"/>
              </a:spcAft>
              <a:buNone/>
            </a:pPr>
            <a:r>
              <a:rPr lang="en-GB" sz="1400" b="1" i="0" dirty="0">
                <a:solidFill>
                  <a:srgbClr val="000000"/>
                </a:solidFill>
                <a:effectLst/>
                <a:latin typeface="Century Gothic" panose="020B0502020202020204" pitchFamily="34" charset="0"/>
              </a:rPr>
              <a:t>Mobile Phones – Year 6  </a:t>
            </a:r>
            <a:endParaRPr lang="en-GB" sz="1400" b="0" i="0" dirty="0">
              <a:solidFill>
                <a:srgbClr val="000000"/>
              </a:solidFill>
              <a:effectLst/>
              <a:latin typeface="Calibri" panose="020F0502020204030204" pitchFamily="34" charset="0"/>
            </a:endParaRPr>
          </a:p>
          <a:p>
            <a:pPr marL="0" marR="0" indent="0" algn="l">
              <a:spcBef>
                <a:spcPts val="0"/>
              </a:spcBef>
              <a:spcAft>
                <a:spcPts val="0"/>
              </a:spcAft>
              <a:buNone/>
            </a:pPr>
            <a:r>
              <a:rPr lang="en-GB" sz="1400" b="0" i="0" dirty="0">
                <a:solidFill>
                  <a:srgbClr val="000000"/>
                </a:solidFill>
                <a:effectLst/>
                <a:latin typeface="Century Gothic" panose="020B0502020202020204" pitchFamily="34" charset="0"/>
              </a:rPr>
              <a:t>Year 6 children who walk to school independently may be given a mobile phone by their parents/carers – this is something each family will decide by themselves. If so, our mobile phone protocol must be followed: </a:t>
            </a:r>
            <a:endParaRPr lang="en-GB" sz="1400" b="0" i="0" dirty="0">
              <a:solidFill>
                <a:srgbClr val="000000"/>
              </a:solidFill>
              <a:effectLst/>
              <a:latin typeface="Calibri" panose="020F0502020204030204" pitchFamily="34" charset="0"/>
            </a:endParaRPr>
          </a:p>
          <a:p>
            <a:pPr algn="l">
              <a:buFont typeface="Arial" panose="020B0604020202020204" pitchFamily="34" charset="0"/>
              <a:buChar char="•"/>
            </a:pPr>
            <a:r>
              <a:rPr lang="en-GB" sz="1400" b="0" i="0" dirty="0">
                <a:solidFill>
                  <a:srgbClr val="000000"/>
                </a:solidFill>
                <a:effectLst/>
                <a:latin typeface="Century Gothic" panose="020B0502020202020204" pitchFamily="34" charset="0"/>
              </a:rPr>
              <a:t>Phones are signed in each morning during registration.  </a:t>
            </a:r>
          </a:p>
          <a:p>
            <a:pPr algn="l">
              <a:buFont typeface="Arial" panose="020B0604020202020204" pitchFamily="34" charset="0"/>
              <a:buChar char="•"/>
            </a:pPr>
            <a:r>
              <a:rPr lang="en-GB" sz="1400" b="0" i="0" dirty="0">
                <a:solidFill>
                  <a:srgbClr val="000000"/>
                </a:solidFill>
                <a:effectLst/>
                <a:latin typeface="Century Gothic" panose="020B0502020202020204" pitchFamily="34" charset="0"/>
              </a:rPr>
              <a:t>Phones are kept in the school office and collected at the end of each school day.  </a:t>
            </a:r>
          </a:p>
          <a:p>
            <a:pPr algn="l">
              <a:buFont typeface="Arial" panose="020B0604020202020204" pitchFamily="34" charset="0"/>
              <a:buChar char="•"/>
            </a:pPr>
            <a:r>
              <a:rPr lang="en-GB" sz="1400" b="0" i="0" dirty="0">
                <a:solidFill>
                  <a:srgbClr val="000000"/>
                </a:solidFill>
                <a:effectLst/>
                <a:latin typeface="Century Gothic" panose="020B0502020202020204" pitchFamily="34" charset="0"/>
              </a:rPr>
              <a:t>Phones brought to school must be switched off during the school day. </a:t>
            </a:r>
          </a:p>
          <a:p>
            <a:pPr algn="l">
              <a:buFont typeface="Arial" panose="020B0604020202020204" pitchFamily="34" charset="0"/>
              <a:buChar char="•"/>
            </a:pPr>
            <a:r>
              <a:rPr lang="en-GB" sz="1400" b="0" i="0" dirty="0">
                <a:solidFill>
                  <a:srgbClr val="000000"/>
                </a:solidFill>
                <a:effectLst/>
                <a:latin typeface="Century Gothic" panose="020B0502020202020204" pitchFamily="34" charset="0"/>
              </a:rPr>
              <a:t>Internet connectivity must be disabled whilst the phone is in school.  </a:t>
            </a:r>
          </a:p>
          <a:p>
            <a:pPr algn="l">
              <a:buFont typeface="Arial" panose="020B0604020202020204" pitchFamily="34" charset="0"/>
              <a:buChar char="•"/>
            </a:pPr>
            <a:r>
              <a:rPr lang="en-GB" sz="1400" b="0" i="0" dirty="0">
                <a:solidFill>
                  <a:srgbClr val="000000"/>
                </a:solidFill>
                <a:effectLst/>
                <a:latin typeface="Century Gothic" panose="020B0502020202020204" pitchFamily="34" charset="0"/>
              </a:rPr>
              <a:t>Phones are brought to school at the owner’s own risk and we accept no responsibility for loss or damage. </a:t>
            </a:r>
          </a:p>
        </p:txBody>
      </p:sp>
    </p:spTree>
    <p:extLst>
      <p:ext uri="{BB962C8B-B14F-4D97-AF65-F5344CB8AC3E}">
        <p14:creationId xmlns:p14="http://schemas.microsoft.com/office/powerpoint/2010/main" val="1718241712"/>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3508" y="4761148"/>
            <a:ext cx="3384376" cy="187220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914400" y="152636"/>
            <a:ext cx="7772400" cy="900100"/>
          </a:xfrm>
        </p:spPr>
        <p:txBody>
          <a:bodyPr>
            <a:normAutofit/>
          </a:bodyPr>
          <a:lstStyle/>
          <a:p>
            <a:r>
              <a:rPr lang="en-GB" sz="3600" b="1" dirty="0">
                <a:solidFill>
                  <a:schemeClr val="bg1"/>
                </a:solidFill>
                <a:latin typeface="Century Gothic" pitchFamily="34" charset="0"/>
              </a:rPr>
              <a:t>Safeguarding Children</a:t>
            </a:r>
          </a:p>
        </p:txBody>
      </p:sp>
      <p:sp>
        <p:nvSpPr>
          <p:cNvPr id="7" name="Rectangle 1">
            <a:extLst>
              <a:ext uri="{FF2B5EF4-FFF2-40B4-BE49-F238E27FC236}">
                <a16:creationId xmlns:a16="http://schemas.microsoft.com/office/drawing/2014/main" id="{7C7D781B-3D27-4A4F-BEA8-8621791DDD11}"/>
              </a:ext>
            </a:extLst>
          </p:cNvPr>
          <p:cNvSpPr>
            <a:spLocks noGrp="1" noChangeArrowheads="1"/>
          </p:cNvSpPr>
          <p:nvPr>
            <p:ph sz="quarter" idx="1"/>
          </p:nvPr>
        </p:nvSpPr>
        <p:spPr bwMode="auto">
          <a:xfrm>
            <a:off x="395536" y="3840284"/>
            <a:ext cx="666074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a:buNone/>
            </a:pPr>
            <a:br>
              <a:rPr lang="en-GB" sz="1200" dirty="0"/>
            </a:br>
            <a:br>
              <a:rPr kumimoji="0" lang="en-US" altLang="en-US" sz="800" b="0" i="0" u="none" strike="noStrike" cap="none" normalizeH="0" baseline="0" dirty="0">
                <a:ln>
                  <a:noFill/>
                </a:ln>
                <a:solidFill>
                  <a:schemeClr val="tx1"/>
                </a:solidFill>
                <a:effectLst/>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D21A91BC-9042-4D87-9E1B-F1C39079CF02}"/>
              </a:ext>
            </a:extLst>
          </p:cNvPr>
          <p:cNvSpPr txBox="1"/>
          <p:nvPr/>
        </p:nvSpPr>
        <p:spPr>
          <a:xfrm>
            <a:off x="228599" y="2019322"/>
            <a:ext cx="7772400" cy="2554545"/>
          </a:xfrm>
          <a:prstGeom prst="rect">
            <a:avLst/>
          </a:prstGeom>
          <a:noFill/>
        </p:spPr>
        <p:txBody>
          <a:bodyPr wrap="square">
            <a:spAutoFit/>
          </a:bodyPr>
          <a:lstStyle/>
          <a:p>
            <a:pPr marL="285750" marR="0" indent="-285750" algn="l">
              <a:spcBef>
                <a:spcPts val="0"/>
              </a:spcBef>
              <a:spcAft>
                <a:spcPts val="0"/>
              </a:spcAft>
              <a:buFont typeface="Arial" panose="020B0604020202020204" pitchFamily="34" charset="0"/>
              <a:buChar char="•"/>
            </a:pPr>
            <a:r>
              <a:rPr lang="en-GB" sz="3200" b="0" i="0" dirty="0">
                <a:solidFill>
                  <a:srgbClr val="000000"/>
                </a:solidFill>
                <a:effectLst/>
                <a:latin typeface="Century Gothic" panose="020B0502020202020204" pitchFamily="34" charset="0"/>
              </a:rPr>
              <a:t>After school in the village </a:t>
            </a:r>
          </a:p>
          <a:p>
            <a:pPr marL="285750" marR="0" indent="-285750" algn="l">
              <a:spcBef>
                <a:spcPts val="0"/>
              </a:spcBef>
              <a:spcAft>
                <a:spcPts val="0"/>
              </a:spcAft>
              <a:buFont typeface="Arial" panose="020B0604020202020204" pitchFamily="34" charset="0"/>
              <a:buChar char="•"/>
            </a:pPr>
            <a:endParaRPr lang="en-GB" sz="3200" dirty="0">
              <a:solidFill>
                <a:srgbClr val="000000"/>
              </a:solidFill>
              <a:latin typeface="Century Gothic" panose="020B0502020202020204" pitchFamily="34" charset="0"/>
            </a:endParaRPr>
          </a:p>
          <a:p>
            <a:pPr marL="285750" marR="0" indent="-285750" algn="l">
              <a:spcBef>
                <a:spcPts val="0"/>
              </a:spcBef>
              <a:spcAft>
                <a:spcPts val="0"/>
              </a:spcAft>
              <a:buFont typeface="Arial" panose="020B0604020202020204" pitchFamily="34" charset="0"/>
              <a:buChar char="•"/>
            </a:pPr>
            <a:r>
              <a:rPr lang="en-GB" sz="3200" b="0" i="0" dirty="0">
                <a:solidFill>
                  <a:srgbClr val="000000"/>
                </a:solidFill>
                <a:effectLst/>
                <a:latin typeface="Century Gothic" panose="020B0502020202020204" pitchFamily="34" charset="0"/>
              </a:rPr>
              <a:t>Online Safety – mobile phones, messaging services, checking your child’s phone</a:t>
            </a:r>
          </a:p>
        </p:txBody>
      </p:sp>
    </p:spTree>
    <p:extLst>
      <p:ext uri="{BB962C8B-B14F-4D97-AF65-F5344CB8AC3E}">
        <p14:creationId xmlns:p14="http://schemas.microsoft.com/office/powerpoint/2010/main" val="1353434680"/>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62E5C-7438-44FF-7E76-A640FB2E4F48}"/>
              </a:ext>
            </a:extLst>
          </p:cNvPr>
          <p:cNvSpPr>
            <a:spLocks noGrp="1"/>
          </p:cNvSpPr>
          <p:nvPr>
            <p:ph type="title"/>
          </p:nvPr>
        </p:nvSpPr>
        <p:spPr>
          <a:xfrm>
            <a:off x="778934" y="0"/>
            <a:ext cx="7772400" cy="1143000"/>
          </a:xfrm>
        </p:spPr>
        <p:txBody>
          <a:bodyPr/>
          <a:lstStyle/>
          <a:p>
            <a:r>
              <a:rPr lang="en-GB" dirty="0">
                <a:solidFill>
                  <a:schemeClr val="bg1"/>
                </a:solidFill>
              </a:rPr>
              <a:t>Volunteering at school</a:t>
            </a:r>
            <a:endParaRPr lang="en-US" dirty="0">
              <a:solidFill>
                <a:schemeClr val="bg1"/>
              </a:solidFill>
            </a:endParaRPr>
          </a:p>
        </p:txBody>
      </p:sp>
      <p:sp>
        <p:nvSpPr>
          <p:cNvPr id="3" name="Text Placeholder 2">
            <a:extLst>
              <a:ext uri="{FF2B5EF4-FFF2-40B4-BE49-F238E27FC236}">
                <a16:creationId xmlns:a16="http://schemas.microsoft.com/office/drawing/2014/main" id="{88D92520-B04E-FFAF-112B-5E3AA964E9C7}"/>
              </a:ext>
            </a:extLst>
          </p:cNvPr>
          <p:cNvSpPr>
            <a:spLocks noGrp="1"/>
          </p:cNvSpPr>
          <p:nvPr>
            <p:ph type="body" idx="1"/>
          </p:nvPr>
        </p:nvSpPr>
        <p:spPr>
          <a:xfrm>
            <a:off x="135467" y="1447800"/>
            <a:ext cx="8861777" cy="4572000"/>
          </a:xfrm>
        </p:spPr>
        <p:txBody>
          <a:bodyPr/>
          <a:lstStyle/>
          <a:p>
            <a:pPr marL="131445" indent="0" algn="ctr" rtl="0">
              <a:spcBef>
                <a:spcPts val="0"/>
              </a:spcBef>
              <a:spcAft>
                <a:spcPts val="0"/>
              </a:spcAft>
              <a:buNone/>
            </a:pPr>
            <a:r>
              <a:rPr lang="en-GB" sz="1800" b="0" i="0" u="none" strike="noStrike" dirty="0">
                <a:solidFill>
                  <a:srgbClr val="000000"/>
                </a:solidFill>
                <a:effectLst/>
                <a:latin typeface="Century Gothic" panose="020B0502020202020204" pitchFamily="34" charset="0"/>
              </a:rPr>
              <a:t>We will manage all parent volunteers centrally via the office this year. </a:t>
            </a:r>
          </a:p>
          <a:p>
            <a:pPr marL="131445" indent="0" algn="ctr" rtl="0">
              <a:spcBef>
                <a:spcPts val="0"/>
              </a:spcBef>
              <a:spcAft>
                <a:spcPts val="0"/>
              </a:spcAft>
              <a:buNone/>
            </a:pPr>
            <a:endParaRPr lang="en-GB" sz="1800" b="0" i="0" u="none" strike="noStrike" dirty="0">
              <a:solidFill>
                <a:srgbClr val="000000"/>
              </a:solidFill>
              <a:effectLst/>
              <a:latin typeface="Century Gothic" panose="020B0502020202020204" pitchFamily="34" charset="0"/>
            </a:endParaRPr>
          </a:p>
          <a:p>
            <a:pPr marL="131445" indent="0" algn="ctr" rtl="0">
              <a:spcBef>
                <a:spcPts val="0"/>
              </a:spcBef>
              <a:spcAft>
                <a:spcPts val="0"/>
              </a:spcAft>
              <a:buNone/>
            </a:pPr>
            <a:r>
              <a:rPr lang="en-GB" sz="1800" b="0" i="0" u="none" strike="noStrike" dirty="0">
                <a:solidFill>
                  <a:srgbClr val="000000"/>
                </a:solidFill>
                <a:effectLst/>
                <a:latin typeface="Century Gothic" panose="020B0502020202020204" pitchFamily="34" charset="0"/>
              </a:rPr>
              <a:t>Please sign up to any of the roles and we will get in touch with you if your support is required.  </a:t>
            </a:r>
            <a:endParaRPr lang="en-GB" b="0" dirty="0">
              <a:effectLst/>
            </a:endParaRPr>
          </a:p>
          <a:p>
            <a:pPr marL="131445" indent="0" algn="ctr" rtl="0">
              <a:spcBef>
                <a:spcPts val="0"/>
              </a:spcBef>
              <a:spcAft>
                <a:spcPts val="0"/>
              </a:spcAft>
              <a:buNone/>
            </a:pPr>
            <a:endParaRPr lang="en-GB" sz="1800" u="none" strike="noStrike" dirty="0">
              <a:solidFill>
                <a:srgbClr val="000000"/>
              </a:solidFill>
              <a:effectLst/>
              <a:latin typeface="Century Gothic" panose="020B0502020202020204" pitchFamily="34" charset="0"/>
            </a:endParaRPr>
          </a:p>
          <a:p>
            <a:pPr marL="131445" indent="0" algn="ctr" rtl="0">
              <a:spcBef>
                <a:spcPts val="0"/>
              </a:spcBef>
              <a:spcAft>
                <a:spcPts val="0"/>
              </a:spcAft>
              <a:buNone/>
            </a:pPr>
            <a:r>
              <a:rPr lang="en-GB" sz="1800" u="none" strike="noStrike" dirty="0">
                <a:solidFill>
                  <a:srgbClr val="000000"/>
                </a:solidFill>
                <a:effectLst/>
                <a:latin typeface="Century Gothic" panose="020B0502020202020204" pitchFamily="34" charset="0"/>
              </a:rPr>
              <a:t>Please note, parents will not usually be allocated a volunteer role in their own child’s class. </a:t>
            </a:r>
          </a:p>
          <a:p>
            <a:pPr marL="131445" indent="0" algn="ctr" rtl="0">
              <a:spcBef>
                <a:spcPts val="0"/>
              </a:spcBef>
              <a:spcAft>
                <a:spcPts val="0"/>
              </a:spcAft>
              <a:buNone/>
            </a:pPr>
            <a:endParaRPr lang="en-GB" sz="1800" dirty="0">
              <a:solidFill>
                <a:srgbClr val="000000"/>
              </a:solidFill>
              <a:latin typeface="Century Gothic" panose="020B0502020202020204" pitchFamily="34" charset="0"/>
            </a:endParaRPr>
          </a:p>
          <a:p>
            <a:pPr marL="131445" indent="0" algn="ctr" rtl="0">
              <a:spcBef>
                <a:spcPts val="0"/>
              </a:spcBef>
              <a:spcAft>
                <a:spcPts val="0"/>
              </a:spcAft>
              <a:buNone/>
            </a:pPr>
            <a:r>
              <a:rPr lang="en-GB" sz="1800" dirty="0">
                <a:solidFill>
                  <a:srgbClr val="000000"/>
                </a:solidFill>
                <a:effectLst/>
                <a:latin typeface="Century Gothic" panose="020B0502020202020204" pitchFamily="34" charset="0"/>
              </a:rPr>
              <a:t>Thank you so much for your support.</a:t>
            </a:r>
            <a:endParaRPr lang="en-GB" dirty="0">
              <a:effectLst/>
              <a:latin typeface="Century Gothic" panose="020B0502020202020204" pitchFamily="34" charset="0"/>
            </a:endParaRPr>
          </a:p>
          <a:p>
            <a:pPr marL="131445" indent="0">
              <a:buNone/>
            </a:pPr>
            <a:br>
              <a:rPr lang="en-GB" dirty="0"/>
            </a:br>
            <a:endParaRPr lang="en-US" dirty="0"/>
          </a:p>
        </p:txBody>
      </p:sp>
    </p:spTree>
    <p:extLst>
      <p:ext uri="{BB962C8B-B14F-4D97-AF65-F5344CB8AC3E}">
        <p14:creationId xmlns:p14="http://schemas.microsoft.com/office/powerpoint/2010/main" val="3489091841"/>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BE0C-CE79-B577-BB73-6EA9884007C5}"/>
              </a:ext>
            </a:extLst>
          </p:cNvPr>
          <p:cNvSpPr>
            <a:spLocks noGrp="1"/>
          </p:cNvSpPr>
          <p:nvPr>
            <p:ph type="title"/>
          </p:nvPr>
        </p:nvSpPr>
        <p:spPr>
          <a:xfrm>
            <a:off x="914400" y="274638"/>
            <a:ext cx="7772400" cy="742094"/>
          </a:xfrm>
        </p:spPr>
        <p:txBody>
          <a:bodyPr>
            <a:normAutofit fontScale="90000"/>
          </a:bodyPr>
          <a:lstStyle/>
          <a:p>
            <a:r>
              <a:rPr lang="en-GB" b="1" dirty="0">
                <a:solidFill>
                  <a:schemeClr val="bg1"/>
                </a:solidFill>
                <a:latin typeface="Century Gothic" panose="020B0502020202020204" pitchFamily="34" charset="0"/>
              </a:rPr>
              <a:t>PSA</a:t>
            </a:r>
            <a:endParaRPr lang="en-US" b="1" dirty="0">
              <a:solidFill>
                <a:schemeClr val="bg1"/>
              </a:solidFill>
              <a:latin typeface="Century Gothic" panose="020B0502020202020204" pitchFamily="34" charset="0"/>
            </a:endParaRPr>
          </a:p>
        </p:txBody>
      </p:sp>
      <p:pic>
        <p:nvPicPr>
          <p:cNvPr id="6" name="Content Placeholder 5">
            <a:extLst>
              <a:ext uri="{FF2B5EF4-FFF2-40B4-BE49-F238E27FC236}">
                <a16:creationId xmlns:a16="http://schemas.microsoft.com/office/drawing/2014/main" id="{C0EEE396-47B1-1AC1-96FE-0ED829DCD7F9}"/>
              </a:ext>
            </a:extLst>
          </p:cNvPr>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5292080" y="1376772"/>
            <a:ext cx="3295712" cy="4572000"/>
          </a:xfrm>
          <a:prstGeom prst="rect">
            <a:avLst/>
          </a:prstGeom>
        </p:spPr>
      </p:pic>
      <p:sp>
        <p:nvSpPr>
          <p:cNvPr id="7" name="Text Box 11">
            <a:extLst>
              <a:ext uri="{FF2B5EF4-FFF2-40B4-BE49-F238E27FC236}">
                <a16:creationId xmlns:a16="http://schemas.microsoft.com/office/drawing/2014/main" id="{2FF8F62A-4D92-74F3-1AED-902E4953CF7A}"/>
              </a:ext>
            </a:extLst>
          </p:cNvPr>
          <p:cNvSpPr txBox="1"/>
          <p:nvPr/>
        </p:nvSpPr>
        <p:spPr>
          <a:xfrm>
            <a:off x="914348" y="2024844"/>
            <a:ext cx="3719698" cy="23666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0" marR="0">
              <a:spcBef>
                <a:spcPts val="0"/>
              </a:spcBef>
              <a:spcAft>
                <a:spcPts val="0"/>
              </a:spcAft>
            </a:pPr>
            <a:r>
              <a:rPr lang="en-GB" sz="2800" b="1" u="sng">
                <a:solidFill>
                  <a:srgbClr val="D10000"/>
                </a:solidFill>
                <a:effectLst/>
                <a:latin typeface="Arial" panose="020B0604020202020204" pitchFamily="34" charset="0"/>
                <a:ea typeface="Calibri" panose="020F0502020204030204" pitchFamily="34" charset="0"/>
                <a:cs typeface="Times New Roman" panose="02020603050405020304" pitchFamily="18" charset="0"/>
              </a:rPr>
              <a:t>Thursday </a:t>
            </a:r>
            <a:r>
              <a:rPr lang="en-GB" sz="2800" b="1" u="sng">
                <a:solidFill>
                  <a:srgbClr val="D10000"/>
                </a:solidFill>
                <a:latin typeface="Arial" panose="020B0604020202020204" pitchFamily="34" charset="0"/>
                <a:ea typeface="Calibri" panose="020F0502020204030204" pitchFamily="34" charset="0"/>
                <a:cs typeface="Times New Roman" panose="02020603050405020304" pitchFamily="18" charset="0"/>
              </a:rPr>
              <a:t>3rd</a:t>
            </a:r>
            <a:r>
              <a:rPr lang="en-GB" sz="2800" b="1" u="sng">
                <a:solidFill>
                  <a:srgbClr val="D10000"/>
                </a:solidFill>
                <a:effectLst/>
                <a:latin typeface="Arial" panose="020B0604020202020204" pitchFamily="34" charset="0"/>
                <a:ea typeface="Calibri" panose="020F0502020204030204" pitchFamily="34" charset="0"/>
                <a:cs typeface="Times New Roman" panose="02020603050405020304" pitchFamily="18" charset="0"/>
              </a:rPr>
              <a:t> </a:t>
            </a:r>
            <a:r>
              <a:rPr lang="en-GB" sz="2800" b="1" u="sng" dirty="0">
                <a:solidFill>
                  <a:srgbClr val="D10000"/>
                </a:solidFill>
                <a:effectLst/>
                <a:latin typeface="Arial" panose="020B0604020202020204" pitchFamily="34" charset="0"/>
                <a:ea typeface="Calibri" panose="020F0502020204030204" pitchFamily="34" charset="0"/>
                <a:cs typeface="Times New Roman" panose="02020603050405020304" pitchFamily="18" charset="0"/>
              </a:rPr>
              <a:t>October</a:t>
            </a:r>
          </a:p>
          <a:p>
            <a:pPr marL="0" marR="0" algn="ctr">
              <a:spcBef>
                <a:spcPts val="0"/>
              </a:spcBef>
              <a:spcAft>
                <a:spcPts val="0"/>
              </a:spcAft>
            </a:pPr>
            <a:r>
              <a:rPr lang="en-GB" sz="2800" b="1" u="sng" dirty="0">
                <a:solidFill>
                  <a:srgbClr val="D10000"/>
                </a:solidFill>
                <a:latin typeface="Arial" panose="020B0604020202020204" pitchFamily="34" charset="0"/>
                <a:ea typeface="Calibri" panose="020F0502020204030204" pitchFamily="34" charset="0"/>
                <a:cs typeface="Times New Roman" panose="02020603050405020304" pitchFamily="18" charset="0"/>
              </a:rPr>
              <a:t>8pm online</a:t>
            </a:r>
          </a:p>
          <a:p>
            <a:pPr marL="0" marR="0" algn="ctr">
              <a:spcBef>
                <a:spcPts val="0"/>
              </a:spcBef>
              <a:spcAft>
                <a:spcPts val="0"/>
              </a:spcAft>
            </a:pPr>
            <a:endParaRPr lang="en-US" sz="1200" dirty="0">
              <a:effectLst/>
              <a:ea typeface="Calibri" panose="020F0502020204030204" pitchFamily="34" charset="0"/>
              <a:cs typeface="Times New Roman" panose="02020603050405020304" pitchFamily="18" charset="0"/>
            </a:endParaRPr>
          </a:p>
        </p:txBody>
      </p:sp>
      <p:sp>
        <p:nvSpPr>
          <p:cNvPr id="8" name="Text Box 9">
            <a:extLst>
              <a:ext uri="{FF2B5EF4-FFF2-40B4-BE49-F238E27FC236}">
                <a16:creationId xmlns:a16="http://schemas.microsoft.com/office/drawing/2014/main" id="{96E7A607-97F1-BEB0-DD20-ADADCB603E22}"/>
              </a:ext>
            </a:extLst>
          </p:cNvPr>
          <p:cNvSpPr txBox="1"/>
          <p:nvPr/>
        </p:nvSpPr>
        <p:spPr>
          <a:xfrm>
            <a:off x="1183005" y="3159981"/>
            <a:ext cx="4901163" cy="742094"/>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0" tIns="0" rIns="0" bIns="0" numCol="1" spcCol="0" rtlCol="0" fromWordArt="0" anchor="t" anchorCtr="0" forceAA="0" compatLnSpc="1">
            <a:prstTxWarp prst="textNoShape">
              <a:avLst/>
            </a:prstTxWarp>
            <a:noAutofit/>
          </a:bodyPr>
          <a:lstStyle/>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Century Gothic" panose="020B0502020202020204" pitchFamily="34" charset="0"/>
                <a:ea typeface="Calibri" panose="020F0502020204030204" pitchFamily="34" charset="0"/>
                <a:cs typeface="Times New Roman" panose="02020603050405020304" pitchFamily="18" charset="0"/>
              </a:rPr>
              <a:t>Hear about the School’s exciting development plan</a:t>
            </a:r>
            <a:endParaRPr lang="en-US" sz="12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GB" sz="1800" dirty="0">
                <a:solidFill>
                  <a:srgbClr val="002060"/>
                </a:solidFill>
                <a:effectLst/>
                <a:latin typeface="Century Gothic" panose="020B0502020202020204" pitchFamily="34" charset="0"/>
                <a:ea typeface="Calibri" panose="020F0502020204030204" pitchFamily="34" charset="0"/>
                <a:cs typeface="Times New Roman" panose="02020603050405020304" pitchFamily="18" charset="0"/>
              </a:rPr>
              <a:t>Find out what we are funding</a:t>
            </a:r>
            <a:endParaRPr lang="en-US" sz="1200" dirty="0">
              <a:effectLst/>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48877433"/>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825806" y="1124744"/>
            <a:ext cx="3492388" cy="1600200"/>
          </a:xfrm>
        </p:spPr>
        <p:txBody>
          <a:bodyPr>
            <a:noAutofit/>
          </a:bodyPr>
          <a:lstStyle/>
          <a:p>
            <a:r>
              <a:rPr lang="en-GB" sz="2800" b="1" dirty="0">
                <a:solidFill>
                  <a:schemeClr val="bg1"/>
                </a:solidFill>
                <a:latin typeface="Century Gothic" pitchFamily="34" charset="0"/>
              </a:rPr>
              <a:t>Thank you for taking the time to listen to this presentation. Please ask us for any further information.</a:t>
            </a:r>
          </a:p>
        </p:txBody>
      </p:sp>
      <p:pic>
        <p:nvPicPr>
          <p:cNvPr id="7" name="Picture 1"/>
          <p:cNvPicPr>
            <a:picLocks noChangeAspect="1" noChangeArrowheads="1"/>
          </p:cNvPicPr>
          <p:nvPr/>
        </p:nvPicPr>
        <p:blipFill>
          <a:blip r:embed="rId2" cstate="print"/>
          <a:srcRect l="25984" t="7784" r="66538" b="75066"/>
          <a:stretch>
            <a:fillRect/>
          </a:stretch>
        </p:blipFill>
        <p:spPr bwMode="auto">
          <a:xfrm>
            <a:off x="7776356" y="0"/>
            <a:ext cx="1367644" cy="1764196"/>
          </a:xfrm>
          <a:prstGeom prst="rect">
            <a:avLst/>
          </a:prstGeom>
          <a:noFill/>
          <a:ln w="9525">
            <a:noFill/>
            <a:miter lim="800000"/>
            <a:headEnd/>
            <a:tailEnd/>
          </a:ln>
        </p:spPr>
      </p:pic>
    </p:spTree>
  </p:cSld>
  <p:clrMapOvr>
    <a:masterClrMapping/>
  </p:clrMapOvr>
  <p:transition>
    <p:wipe dir="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ustom 4">
      <a:dk1>
        <a:sysClr val="windowText" lastClr="000000"/>
      </a:dk1>
      <a:lt1>
        <a:sysClr val="window" lastClr="FFFFFF"/>
      </a:lt1>
      <a:dk2>
        <a:srgbClr val="696464"/>
      </a:dk2>
      <a:lt2>
        <a:srgbClr val="E9E5DC"/>
      </a:lt2>
      <a:accent1>
        <a:srgbClr val="8C0901"/>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0</TotalTime>
  <Words>1149</Words>
  <Application>Microsoft Office PowerPoint</Application>
  <PresentationFormat>On-screen Show (4:3)</PresentationFormat>
  <Paragraphs>123</Paragraphs>
  <Slides>19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Century Gothic</vt:lpstr>
      <vt:lpstr>Franklin Gothic Book</vt:lpstr>
      <vt:lpstr>Perpetua</vt:lpstr>
      <vt:lpstr>Symbol</vt:lpstr>
      <vt:lpstr>Wingdings 2</vt:lpstr>
      <vt:lpstr>Equity</vt:lpstr>
      <vt:lpstr>Welcome to  the Year 6  Curriculum  Information Evening</vt:lpstr>
      <vt:lpstr>Year 6 Team   Miss Bailey (M-F) Mrs Dench (W am)  Mrs Cronnelly (M-Th) Mrs Hedley (M-F) Mrs West (Th pm) Mrs Redfern (Fri am) Mrs Denning (Fri pm)  </vt:lpstr>
      <vt:lpstr>PowerPoint Presentation</vt:lpstr>
      <vt:lpstr>Year 6 – how can that be?!</vt:lpstr>
      <vt:lpstr>Organisational Expectations</vt:lpstr>
      <vt:lpstr>Resources</vt:lpstr>
      <vt:lpstr>Behavioural Expectations</vt:lpstr>
      <vt:lpstr>Home Learning</vt:lpstr>
      <vt:lpstr>Year 6 Responsibilities</vt:lpstr>
      <vt:lpstr>Home Learning from January</vt:lpstr>
      <vt:lpstr>Spelling</vt:lpstr>
      <vt:lpstr>SATs Week </vt:lpstr>
      <vt:lpstr>School Enrichment – we hope!</vt:lpstr>
      <vt:lpstr>PowerPoint Presentation</vt:lpstr>
      <vt:lpstr>Mobile Phones</vt:lpstr>
      <vt:lpstr>Safeguarding Children</vt:lpstr>
      <vt:lpstr>Volunteering at school</vt:lpstr>
      <vt:lpstr>PSA</vt:lpstr>
      <vt:lpstr>PowerPoint Presentation</vt:lpstr>
    </vt:vector>
  </TitlesOfParts>
  <Company>Presentation Magazine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Chalkboard Template</dc:title>
  <dc:creator>Presentation Magazine</dc:creator>
  <cp:lastModifiedBy>Emma Allaway</cp:lastModifiedBy>
  <cp:revision>162</cp:revision>
  <dcterms:created xsi:type="dcterms:W3CDTF">2005-03-15T10:04:38Z</dcterms:created>
  <dcterms:modified xsi:type="dcterms:W3CDTF">2024-09-27T06:45:12Z</dcterms:modified>
</cp:coreProperties>
</file>