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notesMasterIdLst>
    <p:notesMasterId r:id="rId25"/>
  </p:notesMasterIdLst>
  <p:handoutMasterIdLst>
    <p:handoutMasterId r:id="rId26"/>
  </p:handoutMasterIdLst>
  <p:sldIdLst>
    <p:sldId id="256" r:id="rId5"/>
    <p:sldId id="267" r:id="rId6"/>
    <p:sldId id="269" r:id="rId7"/>
    <p:sldId id="312" r:id="rId8"/>
    <p:sldId id="301" r:id="rId9"/>
    <p:sldId id="260" r:id="rId10"/>
    <p:sldId id="270" r:id="rId11"/>
    <p:sldId id="292" r:id="rId12"/>
    <p:sldId id="294" r:id="rId13"/>
    <p:sldId id="289" r:id="rId14"/>
    <p:sldId id="296" r:id="rId15"/>
    <p:sldId id="297" r:id="rId16"/>
    <p:sldId id="299" r:id="rId17"/>
    <p:sldId id="300" r:id="rId18"/>
    <p:sldId id="298" r:id="rId19"/>
    <p:sldId id="311" r:id="rId20"/>
    <p:sldId id="302" r:id="rId21"/>
    <p:sldId id="310" r:id="rId22"/>
    <p:sldId id="303" r:id="rId23"/>
    <p:sldId id="275" r:id="rId24"/>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0406"/>
    <a:srgbClr val="3399FF"/>
    <a:srgbClr val="333399"/>
    <a:srgbClr val="FFCC66"/>
    <a:srgbClr val="363080"/>
    <a:srgbClr val="5850A5"/>
    <a:srgbClr val="342F61"/>
    <a:srgbClr val="463F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098" autoAdjust="0"/>
  </p:normalViewPr>
  <p:slideViewPr>
    <p:cSldViewPr>
      <p:cViewPr varScale="1">
        <p:scale>
          <a:sx n="86" d="100"/>
          <a:sy n="86" d="100"/>
        </p:scale>
        <p:origin x="1122" y="78"/>
      </p:cViewPr>
      <p:guideLst>
        <p:guide orient="horz" pos="1502"/>
        <p:guide orient="horz" pos="935"/>
        <p:guide orient="horz" pos="164"/>
        <p:guide orient="horz" pos="3884"/>
        <p:guide orient="horz" pos="1207"/>
        <p:guide pos="295"/>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3127"/>
        <p:guide pos="2141"/>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39" name="Rectangle 3"/>
          <p:cNvSpPr>
            <a:spLocks noGrp="1" noChangeArrowheads="1"/>
          </p:cNvSpPr>
          <p:nvPr>
            <p:ph type="dt" sz="quarter"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9940" name="Rectangle 4"/>
          <p:cNvSpPr>
            <a:spLocks noGrp="1" noChangeArrowheads="1"/>
          </p:cNvSpPr>
          <p:nvPr>
            <p:ph type="ftr" sz="quarter" idx="2"/>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41" name="Rectangle 5"/>
          <p:cNvSpPr>
            <a:spLocks noGrp="1" noChangeArrowheads="1"/>
          </p:cNvSpPr>
          <p:nvPr>
            <p:ph type="sldNum" sz="quarter" idx="3"/>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D6BAD53-4768-4C82-B5A2-C639612DD524}" type="slidenum">
              <a:rPr lang="en-GB" altLang="en-US"/>
              <a:pPr>
                <a:defRPr/>
              </a:pPr>
              <a:t>‹#›</a:t>
            </a:fld>
            <a:endParaRPr lang="en-GB" altLang="en-US"/>
          </a:p>
        </p:txBody>
      </p:sp>
    </p:spTree>
    <p:extLst>
      <p:ext uri="{BB962C8B-B14F-4D97-AF65-F5344CB8AC3E}">
        <p14:creationId xmlns:p14="http://schemas.microsoft.com/office/powerpoint/2010/main" val="2851289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1"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3014"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5"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5983734-0843-48A4-927C-E2F6CCC83244}" type="slidenum">
              <a:rPr lang="en-GB" altLang="en-US"/>
              <a:pPr>
                <a:defRPr/>
              </a:pPr>
              <a:t>‹#›</a:t>
            </a:fld>
            <a:endParaRPr lang="en-GB" altLang="en-US"/>
          </a:p>
        </p:txBody>
      </p:sp>
    </p:spTree>
    <p:extLst>
      <p:ext uri="{BB962C8B-B14F-4D97-AF65-F5344CB8AC3E}">
        <p14:creationId xmlns:p14="http://schemas.microsoft.com/office/powerpoint/2010/main" val="3038433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1888F48-9C02-47DB-A52B-A142D4F63507}" type="slidenum">
              <a:rPr lang="en-GB" altLang="en-US"/>
              <a:pPr>
                <a:spcBef>
                  <a:spcPct val="0"/>
                </a:spcBef>
              </a:pPr>
              <a:t>1</a:t>
            </a:fld>
            <a:endParaRPr lang="en-GB"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417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6DAA24A-B09C-49D8-A45F-398CDE88EF99}" type="slidenum">
              <a:rPr lang="en-GB" altLang="en-US"/>
              <a:pPr>
                <a:spcBef>
                  <a:spcPct val="0"/>
                </a:spcBef>
              </a:pPr>
              <a:t>2</a:t>
            </a:fld>
            <a:endParaRPr lang="en-GB" altLang="en-US"/>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927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5983734-0843-48A4-927C-E2F6CCC83244}" type="slidenum">
              <a:rPr lang="en-GB" altLang="en-US" smtClean="0"/>
              <a:pPr>
                <a:defRPr/>
              </a:pPr>
              <a:t>10</a:t>
            </a:fld>
            <a:endParaRPr lang="en-GB" altLang="en-US"/>
          </a:p>
        </p:txBody>
      </p:sp>
    </p:spTree>
    <p:extLst>
      <p:ext uri="{BB962C8B-B14F-4D97-AF65-F5344CB8AC3E}">
        <p14:creationId xmlns:p14="http://schemas.microsoft.com/office/powerpoint/2010/main" val="40036929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B963A3DE-0A86-4A1B-AFBE-064265022219}" type="slidenum">
              <a:rPr lang="en-GB" altLang="en-US" smtClean="0"/>
              <a:pPr>
                <a:defRPr/>
              </a:pPr>
              <a:t>‹#›</a:t>
            </a:fld>
            <a:endParaRPr lang="en-GB"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
        <p:nvSpPr>
          <p:cNvPr id="14" name="Rectangle 13"/>
          <p:cNvSpPr>
            <a:spLocks noChangeArrowheads="1"/>
          </p:cNvSpPr>
          <p:nvPr userDrawn="1"/>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4"/>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6" name="Rectangle 15"/>
          <p:cNvSpPr>
            <a:spLocks noChangeArrowheads="1"/>
          </p:cNvSpPr>
          <p:nvPr userDrawn="1"/>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8" name="Picture 15" descr="Chalkboar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2168"/>
          <a:stretch>
            <a:fillRect/>
          </a:stretch>
        </p:blipFill>
        <p:spPr bwMode="auto">
          <a:xfrm>
            <a:off x="1943100" y="0"/>
            <a:ext cx="520065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HALK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987675" y="4221163"/>
            <a:ext cx="3024188"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2799F1C-0C5A-42F9-BFD4-E1F1F4387EFE}" type="slidenum">
              <a:rPr lang="en-GB" altLang="en-US" smtClean="0"/>
              <a:pPr>
                <a:defRPr/>
              </a:pPr>
              <a:t>‹#›</a:t>
            </a:fld>
            <a:endParaRPr lang="en-GB"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800100" y="6172200"/>
            <a:ext cx="4000500" cy="457200"/>
          </a:xfrm>
        </p:spPr>
        <p:txBody>
          <a:bodyPr/>
          <a:lstStyle/>
          <a:p>
            <a:pPr>
              <a:defRPr/>
            </a:pPr>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C7E53E02-F138-453F-9E03-EDC254836270}" type="slidenum">
              <a:rPr lang="en-GB" altLang="en-US" smtClean="0"/>
              <a:pPr>
                <a:defRPr/>
              </a:pPr>
              <a:t>‹#›</a:t>
            </a:fld>
            <a:endParaRPr lang="en-GB" alt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858E9EA-8AC6-4A0A-92A8-B3079F51E26A}" type="slidenum">
              <a:rPr lang="en-GB" altLang="en-US" smtClean="0"/>
              <a:pPr>
                <a:defRPr/>
              </a:pPr>
              <a:t>‹#›</a:t>
            </a:fld>
            <a:endParaRPr lang="en-GB"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0F460630-D364-47E1-8D26-C9365A996C2F}" type="slidenum">
              <a:rPr lang="en-GB" altLang="en-US" smtClean="0"/>
              <a:pPr>
                <a:defRPr/>
              </a:pPr>
              <a:t>‹#›</a:t>
            </a:fld>
            <a:endParaRPr lang="en-GB"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7B5C401-05CA-4E68-B06C-2C0C835232A2}" type="slidenum">
              <a:rPr lang="en-GB" altLang="en-US" smtClean="0"/>
              <a:pPr>
                <a:defRPr/>
              </a:pPr>
              <a:t>‹#›</a:t>
            </a:fld>
            <a:endParaRPr lang="en-GB" alt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3A6A45D-3924-467C-85E0-36E5D79857E5}" type="slidenum">
              <a:rPr lang="en-GB" altLang="en-US" smtClean="0"/>
              <a:pPr>
                <a:defRPr/>
              </a:pPr>
              <a:t>‹#›</a:t>
            </a:fld>
            <a:endParaRPr lang="en-GB" alt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C3B30CA-A297-4A1D-8153-A3B4C36D1918}" type="slidenum">
              <a:rPr lang="en-GB" altLang="en-US" smtClean="0"/>
              <a:pPr>
                <a:defRPr/>
              </a:pPr>
              <a:t>‹#›</a:t>
            </a:fld>
            <a:endParaRPr lang="en-GB"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a:xfrm>
            <a:off x="914400" y="6172200"/>
            <a:ext cx="3886200" cy="457200"/>
          </a:xfrm>
        </p:spPr>
        <p:txBody>
          <a:bodyPr/>
          <a:lstStyle/>
          <a:p>
            <a:pPr>
              <a:defRPr/>
            </a:pPr>
            <a:endParaRPr lang="en-GB"/>
          </a:p>
        </p:txBody>
      </p:sp>
      <p:sp>
        <p:nvSpPr>
          <p:cNvPr id="7" name="Slide Number Placeholder 6"/>
          <p:cNvSpPr>
            <a:spLocks noGrp="1"/>
          </p:cNvSpPr>
          <p:nvPr>
            <p:ph type="sldNum" sz="quarter" idx="12"/>
          </p:nvPr>
        </p:nvSpPr>
        <p:spPr>
          <a:xfrm>
            <a:off x="146304" y="6208776"/>
            <a:ext cx="457200" cy="457200"/>
          </a:xfrm>
        </p:spPr>
        <p:txBody>
          <a:bodyPr/>
          <a:lstStyle/>
          <a:p>
            <a:pPr>
              <a:defRPr/>
            </a:pPr>
            <a:fld id="{78E473FB-923B-42A9-A4F5-C63EF12E8CD2}" type="slidenum">
              <a:rPr lang="en-GB" altLang="en-US" smtClean="0"/>
              <a:pPr>
                <a:defRPr/>
              </a:pPr>
              <a:t>‹#›</a:t>
            </a:fld>
            <a:endParaRPr lang="en-GB"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CC5090D-F0F0-4085-B484-41564154146C}" type="slidenum">
              <a:rPr lang="en-GB" altLang="en-US" smtClean="0"/>
              <a:pPr>
                <a:defRPr/>
              </a:pPr>
              <a:t>‹#›</a:t>
            </a:fld>
            <a:endParaRPr lang="en-GB" alt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A704C56-E8D9-4D4E-94E5-4E0026254E13}" type="slidenum">
              <a:rPr lang="en-GB" altLang="en-US" smtClean="0"/>
              <a:pPr>
                <a:defRPr/>
              </a:pPr>
              <a:t>‹#›</a:t>
            </a:fld>
            <a:endParaRPr lang="en-GB" alt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484313"/>
            <a:ext cx="8291513" cy="4608512"/>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AF79A5-73AA-4222-B8A3-988A680358AD}" type="slidenum">
              <a:rPr lang="en-GB" altLang="en-US"/>
              <a:pPr>
                <a:defRPr/>
              </a:pPr>
              <a:t>‹#›</a:t>
            </a:fld>
            <a:endParaRPr lang="en-GB" altLang="en-US"/>
          </a:p>
        </p:txBody>
      </p:sp>
    </p:spTree>
    <p:extLst>
      <p:ext uri="{BB962C8B-B14F-4D97-AF65-F5344CB8AC3E}">
        <p14:creationId xmlns:p14="http://schemas.microsoft.com/office/powerpoint/2010/main" val="3373929536"/>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E2D832F1-511C-4668-8B60-18F7B2890559}" type="slidenum">
              <a:rPr lang="en-GB" altLang="en-US" smtClean="0"/>
              <a:pPr>
                <a:defRPr/>
              </a:pPr>
              <a:t>‹#›</a:t>
            </a:fld>
            <a:endParaRPr lang="en-GB" altLang="en-US"/>
          </a:p>
        </p:txBody>
      </p:sp>
      <p:sp>
        <p:nvSpPr>
          <p:cNvPr id="10" name="Rectangle 8"/>
          <p:cNvSpPr>
            <a:spLocks noChangeArrowheads="1"/>
          </p:cNvSpPr>
          <p:nvPr userDrawn="1"/>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1" name="Rectangle 9"/>
          <p:cNvSpPr>
            <a:spLocks noChangeArrowheads="1"/>
          </p:cNvSpPr>
          <p:nvPr userDrawn="1"/>
        </p:nvSpPr>
        <p:spPr bwMode="auto">
          <a:xfrm>
            <a:off x="0" y="6308725"/>
            <a:ext cx="9139238"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2" name="Rectangle 10"/>
          <p:cNvSpPr>
            <a:spLocks noChangeArrowheads="1"/>
          </p:cNvSpPr>
          <p:nvPr userDrawn="1"/>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1"/>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6" name="Picture 12" descr="CHALKS"/>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215900" y="4689475"/>
            <a:ext cx="3024188"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ransition>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872716"/>
            <a:ext cx="8229600" cy="2103239"/>
          </a:xfrm>
        </p:spPr>
        <p:txBody>
          <a:bodyPr>
            <a:normAutofit/>
          </a:bodyPr>
          <a:lstStyle/>
          <a:p>
            <a:pPr eaLnBrk="1" hangingPunct="1"/>
            <a:r>
              <a:rPr lang="en-US" altLang="en-US" sz="2400" b="1" dirty="0">
                <a:latin typeface="Century Gothic" panose="020B0502020202020204" pitchFamily="34" charset="0"/>
              </a:rPr>
              <a:t>Welcome to </a:t>
            </a:r>
            <a:br>
              <a:rPr lang="en-US" altLang="en-US" sz="2400" b="1" dirty="0">
                <a:latin typeface="Century Gothic" panose="020B0502020202020204" pitchFamily="34" charset="0"/>
              </a:rPr>
            </a:br>
            <a:r>
              <a:rPr lang="en-US" altLang="en-US" sz="2400" b="1" dirty="0">
                <a:latin typeface="Century Gothic" panose="020B0502020202020204" pitchFamily="34" charset="0"/>
              </a:rPr>
              <a:t>the Reception Class </a:t>
            </a:r>
            <a:br>
              <a:rPr lang="en-US" altLang="en-US" sz="2400" b="1" dirty="0">
                <a:latin typeface="Century Gothic" panose="020B0502020202020204" pitchFamily="34" charset="0"/>
              </a:rPr>
            </a:br>
            <a:r>
              <a:rPr lang="en-US" altLang="en-US" sz="2400" b="1" dirty="0">
                <a:latin typeface="Century Gothic" panose="020B0502020202020204" pitchFamily="34" charset="0"/>
              </a:rPr>
              <a:t>Curriculum </a:t>
            </a:r>
            <a:br>
              <a:rPr lang="en-US" altLang="en-US" sz="2400" b="1" dirty="0">
                <a:latin typeface="Century Gothic" panose="020B0502020202020204" pitchFamily="34" charset="0"/>
              </a:rPr>
            </a:br>
            <a:r>
              <a:rPr lang="en-US" altLang="en-US" sz="2400" b="1" dirty="0">
                <a:latin typeface="Century Gothic" panose="020B0502020202020204" pitchFamily="34" charset="0"/>
              </a:rPr>
              <a:t>Information Evening</a:t>
            </a:r>
          </a:p>
        </p:txBody>
      </p:sp>
      <p:pic>
        <p:nvPicPr>
          <p:cNvPr id="17409" name="Picture 1"/>
          <p:cNvPicPr>
            <a:picLocks noChangeAspect="1" noChangeArrowheads="1"/>
          </p:cNvPicPr>
          <p:nvPr/>
        </p:nvPicPr>
        <p:blipFill>
          <a:blip r:embed="rId3"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advTm="4398">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2656550" y="620688"/>
            <a:ext cx="3632200" cy="5637212"/>
          </a:xfrm>
          <a:custGeom>
            <a:avLst/>
            <a:gdLst>
              <a:gd name="connsiteX0" fmla="*/ 137786 w 3632548"/>
              <a:gd name="connsiteY0" fmla="*/ 0 h 5636713"/>
              <a:gd name="connsiteX1" fmla="*/ 0 w 3632548"/>
              <a:gd name="connsiteY1" fmla="*/ 5611661 h 5636713"/>
              <a:gd name="connsiteX2" fmla="*/ 3632548 w 3632548"/>
              <a:gd name="connsiteY2" fmla="*/ 5636713 h 5636713"/>
              <a:gd name="connsiteX3" fmla="*/ 3482235 w 3632548"/>
              <a:gd name="connsiteY3" fmla="*/ 12526 h 5636713"/>
              <a:gd name="connsiteX4" fmla="*/ 137786 w 3632548"/>
              <a:gd name="connsiteY4" fmla="*/ 0 h 5636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548" h="5636713">
                <a:moveTo>
                  <a:pt x="137786" y="0"/>
                </a:moveTo>
                <a:lnTo>
                  <a:pt x="0" y="5611661"/>
                </a:lnTo>
                <a:lnTo>
                  <a:pt x="3632548" y="5636713"/>
                </a:lnTo>
                <a:lnTo>
                  <a:pt x="3482235" y="12526"/>
                </a:lnTo>
                <a:lnTo>
                  <a:pt x="137786" y="0"/>
                </a:lnTo>
                <a:close/>
              </a:path>
            </a:pathLst>
          </a:custGeom>
          <a:solidFill>
            <a:srgbClr val="0204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171" name="Rectangle 2"/>
          <p:cNvSpPr>
            <a:spLocks noGrp="1" noChangeArrowheads="1"/>
          </p:cNvSpPr>
          <p:nvPr>
            <p:ph type="ctrTitle"/>
          </p:nvPr>
        </p:nvSpPr>
        <p:spPr>
          <a:xfrm>
            <a:off x="2843808" y="765250"/>
            <a:ext cx="3456384" cy="3384376"/>
          </a:xfrm>
        </p:spPr>
        <p:txBody>
          <a:bodyPr>
            <a:normAutofit/>
          </a:bodyPr>
          <a:lstStyle/>
          <a:p>
            <a:r>
              <a:rPr lang="en-US" altLang="en-US" sz="2400" b="1" dirty="0">
                <a:latin typeface="Century Gothic" panose="020B0502020202020204" pitchFamily="34" charset="0"/>
              </a:rPr>
              <a:t>Reception Team </a:t>
            </a:r>
            <a:br>
              <a:rPr lang="en-US" altLang="en-US" sz="2400" b="1" dirty="0">
                <a:latin typeface="Century Gothic" panose="020B0502020202020204" pitchFamily="34" charset="0"/>
              </a:rPr>
            </a:br>
            <a:br>
              <a:rPr lang="en-US" altLang="en-US" sz="2400" b="1" dirty="0">
                <a:latin typeface="Century Gothic" panose="020B0502020202020204" pitchFamily="34" charset="0"/>
              </a:rPr>
            </a:br>
            <a:r>
              <a:rPr lang="en-US" altLang="en-US" sz="2400" b="1" dirty="0" err="1">
                <a:latin typeface="Century Gothic" panose="020B0502020202020204" pitchFamily="34" charset="0"/>
              </a:rPr>
              <a:t>Mrs</a:t>
            </a:r>
            <a:r>
              <a:rPr lang="en-US" altLang="en-US" sz="2400" b="1" dirty="0">
                <a:latin typeface="Century Gothic" panose="020B0502020202020204" pitchFamily="34" charset="0"/>
              </a:rPr>
              <a:t> Allaway </a:t>
            </a:r>
            <a:br>
              <a:rPr lang="en-US" altLang="en-US" sz="2400" b="1" dirty="0">
                <a:latin typeface="Century Gothic" panose="020B0502020202020204" pitchFamily="34" charset="0"/>
              </a:rPr>
            </a:br>
            <a:r>
              <a:rPr lang="en-US" altLang="en-US" sz="2400" b="1" dirty="0" err="1">
                <a:latin typeface="Century Gothic" panose="020B0502020202020204" pitchFamily="34" charset="0"/>
              </a:rPr>
              <a:t>Mrs</a:t>
            </a:r>
            <a:r>
              <a:rPr lang="en-US" altLang="en-US" sz="2400" b="1" dirty="0">
                <a:latin typeface="Century Gothic" panose="020B0502020202020204" pitchFamily="34" charset="0"/>
              </a:rPr>
              <a:t> Booth </a:t>
            </a:r>
            <a:br>
              <a:rPr lang="en-US" altLang="en-US" sz="2400" b="1" dirty="0">
                <a:latin typeface="Century Gothic" panose="020B0502020202020204" pitchFamily="34" charset="0"/>
              </a:rPr>
            </a:br>
            <a:r>
              <a:rPr lang="en-US" altLang="en-US" sz="2400" b="1" dirty="0" err="1">
                <a:latin typeface="Century Gothic" panose="020B0502020202020204" pitchFamily="34" charset="0"/>
              </a:rPr>
              <a:t>Mrs</a:t>
            </a:r>
            <a:r>
              <a:rPr lang="en-US" altLang="en-US" sz="2400" b="1" dirty="0">
                <a:latin typeface="Century Gothic" panose="020B0502020202020204" pitchFamily="34" charset="0"/>
              </a:rPr>
              <a:t> Young </a:t>
            </a:r>
            <a:br>
              <a:rPr lang="en-US" altLang="en-US" sz="2400" b="1" dirty="0">
                <a:latin typeface="Century Gothic" panose="020B0502020202020204" pitchFamily="34" charset="0"/>
              </a:rPr>
            </a:br>
            <a:r>
              <a:rPr lang="en-US" altLang="en-US" sz="2400" b="1" dirty="0" err="1">
                <a:latin typeface="Century Gothic" panose="020B0502020202020204" pitchFamily="34" charset="0"/>
              </a:rPr>
              <a:t>Mrs</a:t>
            </a:r>
            <a:r>
              <a:rPr lang="en-US" altLang="en-US" sz="2400" b="1" dirty="0">
                <a:latin typeface="Century Gothic" panose="020B0502020202020204" pitchFamily="34" charset="0"/>
              </a:rPr>
              <a:t> Bromell</a:t>
            </a:r>
          </a:p>
        </p:txBody>
      </p:sp>
      <p:pic>
        <p:nvPicPr>
          <p:cNvPr id="7172" name="Picture 12" descr="CHAL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8288" y="4294188"/>
            <a:ext cx="3024187"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noChangeArrowheads="1"/>
          </p:cNvPicPr>
          <p:nvPr/>
        </p:nvPicPr>
        <p:blipFill>
          <a:blip r:embed="rId4"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advTm="5605">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b="1" dirty="0">
                <a:solidFill>
                  <a:schemeClr val="bg1"/>
                </a:solidFill>
                <a:latin typeface="Century Gothic" pitchFamily="34" charset="0"/>
              </a:rPr>
              <a:t>Settling in &amp; communication </a:t>
            </a:r>
          </a:p>
        </p:txBody>
      </p:sp>
      <p:sp>
        <p:nvSpPr>
          <p:cNvPr id="3" name="Content Placeholder 2"/>
          <p:cNvSpPr>
            <a:spLocks noGrp="1"/>
          </p:cNvSpPr>
          <p:nvPr>
            <p:ph sz="quarter" idx="1"/>
          </p:nvPr>
        </p:nvSpPr>
        <p:spPr>
          <a:xfrm>
            <a:off x="359532" y="1484784"/>
            <a:ext cx="8060432" cy="4464496"/>
          </a:xfrm>
        </p:spPr>
        <p:txBody>
          <a:bodyPr>
            <a:normAutofit fontScale="92500" lnSpcReduction="10000"/>
          </a:bodyPr>
          <a:lstStyle/>
          <a:p>
            <a:pPr marL="0" indent="0">
              <a:buNone/>
            </a:pPr>
            <a:r>
              <a:rPr lang="en-GB" sz="1800" dirty="0">
                <a:latin typeface="Century Gothic" pitchFamily="34" charset="0"/>
              </a:rPr>
              <a:t>We know that starting school is a big change for lots of children and that this can be a time of anxiety for parents. We would like to reassure you that we will communicate with you if we notice your child is unsettled, or if they do not appear to be eating much in school. </a:t>
            </a:r>
          </a:p>
          <a:p>
            <a:pPr marL="0" indent="0">
              <a:buNone/>
            </a:pPr>
            <a:r>
              <a:rPr lang="en-GB" sz="1800" b="1" dirty="0">
                <a:latin typeface="Century Gothic" pitchFamily="34" charset="0"/>
              </a:rPr>
              <a:t>If you don’t hear from us, you can assume that from our observations, everything is fine with your child in school. </a:t>
            </a:r>
          </a:p>
          <a:p>
            <a:pPr marL="0" indent="0">
              <a:buNone/>
            </a:pPr>
            <a:endParaRPr lang="en-GB" sz="1800" b="1" dirty="0">
              <a:latin typeface="Century Gothic" pitchFamily="34" charset="0"/>
            </a:endParaRPr>
          </a:p>
          <a:p>
            <a:pPr marL="0" indent="0">
              <a:buNone/>
            </a:pPr>
            <a:r>
              <a:rPr lang="en-GB" sz="1800" dirty="0">
                <a:latin typeface="Century Gothic" pitchFamily="34" charset="0"/>
              </a:rPr>
              <a:t>We purposely set a date early in the term for Early Years and Key Stage 1 parent consultations, as we know that parents appreciate some feedback on how their child is presenting in school. The dates for this have been set and you will receive sign-up details closer to the dates, which are: </a:t>
            </a:r>
          </a:p>
          <a:p>
            <a:pPr marL="0" indent="0">
              <a:buNone/>
            </a:pPr>
            <a:endParaRPr lang="en-GB" sz="1800" dirty="0">
              <a:latin typeface="Century Gothic" pitchFamily="34" charset="0"/>
            </a:endParaRPr>
          </a:p>
          <a:p>
            <a:pPr marL="0" indent="0">
              <a:buNone/>
            </a:pPr>
            <a:r>
              <a:rPr lang="en-GB" sz="1800" dirty="0">
                <a:latin typeface="Century Gothic" pitchFamily="34" charset="0"/>
              </a:rPr>
              <a:t>Wednesday 11 October, 4-7pm &amp; Thursday 12 October, 5-8pm</a:t>
            </a:r>
          </a:p>
          <a:p>
            <a:pPr marL="0" indent="0">
              <a:buNone/>
            </a:pPr>
            <a:endParaRPr lang="en-GB" sz="1800" dirty="0">
              <a:latin typeface="Century Gothic" pitchFamily="34" charset="0"/>
            </a:endParaRPr>
          </a:p>
          <a:p>
            <a:pPr marL="0" indent="0">
              <a:buNone/>
            </a:pPr>
            <a:r>
              <a:rPr lang="en-GB" sz="1800" dirty="0">
                <a:latin typeface="Century Gothic" pitchFamily="34" charset="0"/>
              </a:rPr>
              <a:t>You will be offered a 10-minute appointment with Mrs Booth and Mrs Allaway, and this will take place in person, in school. </a:t>
            </a:r>
            <a:endParaRPr lang="en-GB" sz="1800"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b="1" dirty="0">
                <a:solidFill>
                  <a:schemeClr val="bg1"/>
                </a:solidFill>
                <a:latin typeface="Century Gothic" pitchFamily="34" charset="0"/>
              </a:rPr>
              <a:t>Photograph permissions</a:t>
            </a:r>
          </a:p>
        </p:txBody>
      </p:sp>
      <p:sp>
        <p:nvSpPr>
          <p:cNvPr id="3" name="Content Placeholder 2"/>
          <p:cNvSpPr>
            <a:spLocks noGrp="1"/>
          </p:cNvSpPr>
          <p:nvPr>
            <p:ph sz="quarter" idx="1"/>
          </p:nvPr>
        </p:nvSpPr>
        <p:spPr>
          <a:xfrm>
            <a:off x="359532" y="1484784"/>
            <a:ext cx="8060432" cy="4464496"/>
          </a:xfrm>
        </p:spPr>
        <p:txBody>
          <a:bodyPr>
            <a:normAutofit/>
          </a:bodyPr>
          <a:lstStyle/>
          <a:p>
            <a:pPr marL="0" indent="0">
              <a:buNone/>
            </a:pPr>
            <a:r>
              <a:rPr lang="en-GB" sz="1800" dirty="0">
                <a:latin typeface="Century Gothic" pitchFamily="34" charset="0"/>
              </a:rPr>
              <a:t>We have been asked if we would like to send a ‘starting school’ photograph of the children in Reception to the Watford Observer. </a:t>
            </a:r>
          </a:p>
          <a:p>
            <a:pPr marL="0" indent="0">
              <a:buNone/>
            </a:pPr>
            <a:endParaRPr lang="en-GB" sz="1800" dirty="0">
              <a:latin typeface="Century Gothic" pitchFamily="34" charset="0"/>
            </a:endParaRPr>
          </a:p>
          <a:p>
            <a:pPr marL="0" indent="0">
              <a:buNone/>
            </a:pPr>
            <a:r>
              <a:rPr lang="en-GB" sz="1800" dirty="0">
                <a:latin typeface="Century Gothic" pitchFamily="34" charset="0"/>
              </a:rPr>
              <a:t>We would like to do this but before we do, we would like to seek clarification on some of the ‘No’ ticks on the photograph permissions submitted to the office. Please see one of us at the end of this presentation if you have indicated ‘No permission’ in any of the boxes on your child’s permission sheet. </a:t>
            </a:r>
          </a:p>
          <a:p>
            <a:pPr marL="0" indent="0">
              <a:buNone/>
            </a:pPr>
            <a:endParaRPr lang="en-GB" sz="1800" dirty="0">
              <a:latin typeface="Century Gothic" pitchFamily="34" charset="0"/>
            </a:endParaRPr>
          </a:p>
          <a:p>
            <a:pPr marL="0" indent="0">
              <a:buNone/>
            </a:pPr>
            <a:r>
              <a:rPr lang="en-GB" sz="1800" b="1" dirty="0">
                <a:latin typeface="Century Gothic" pitchFamily="34" charset="0"/>
              </a:rPr>
              <a:t>If you would prefer your child not to be photographed, we will ensure they are not included. </a:t>
            </a:r>
            <a:endParaRPr lang="en-GB" sz="1800" b="1"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2481214920"/>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b="1" dirty="0">
                <a:solidFill>
                  <a:schemeClr val="bg1"/>
                </a:solidFill>
                <a:latin typeface="Century Gothic" pitchFamily="34" charset="0"/>
              </a:rPr>
              <a:t>Learning in Reception</a:t>
            </a:r>
          </a:p>
        </p:txBody>
      </p:sp>
      <p:sp>
        <p:nvSpPr>
          <p:cNvPr id="3" name="Content Placeholder 2"/>
          <p:cNvSpPr>
            <a:spLocks noGrp="1"/>
          </p:cNvSpPr>
          <p:nvPr>
            <p:ph sz="quarter" idx="1"/>
          </p:nvPr>
        </p:nvSpPr>
        <p:spPr>
          <a:xfrm>
            <a:off x="359532" y="1484784"/>
            <a:ext cx="8060432" cy="4464496"/>
          </a:xfrm>
        </p:spPr>
        <p:txBody>
          <a:bodyPr>
            <a:normAutofit fontScale="55000" lnSpcReduction="20000"/>
          </a:bodyPr>
          <a:lstStyle/>
          <a:p>
            <a:pPr marL="0" indent="0">
              <a:buNone/>
            </a:pPr>
            <a:r>
              <a:rPr lang="en-GB" sz="2900" b="1" dirty="0">
                <a:latin typeface="Century Gothic" panose="020B0502020202020204" pitchFamily="34" charset="0"/>
              </a:rPr>
              <a:t>We follow the statutory ‘Early Years Foundation Stage’ (EYFS) framework guidance for children between the ages of zero to five years old. Towards the end of the Reception year, teachers will assess whether your child has reached the seventeen Early Learning Goals within this framework. </a:t>
            </a:r>
          </a:p>
          <a:p>
            <a:pPr marL="0" indent="0">
              <a:buNone/>
            </a:pPr>
            <a:r>
              <a:rPr lang="en-GB" sz="2900" b="1" dirty="0">
                <a:latin typeface="Century Gothic" panose="020B0502020202020204" pitchFamily="34" charset="0"/>
              </a:rPr>
              <a:t>The EYFS consists of seven areas of learning and development: </a:t>
            </a:r>
          </a:p>
          <a:p>
            <a:pPr marL="0" indent="0">
              <a:buNone/>
            </a:pPr>
            <a:endParaRPr lang="en-GB" sz="2900" b="1" dirty="0">
              <a:latin typeface="Century Gothic" panose="020B0502020202020204" pitchFamily="34" charset="0"/>
            </a:endParaRPr>
          </a:p>
          <a:p>
            <a:pPr marL="0" indent="0">
              <a:buNone/>
            </a:pPr>
            <a:r>
              <a:rPr lang="en-GB" sz="2900" b="1" dirty="0">
                <a:latin typeface="Century Gothic" panose="020B0502020202020204" pitchFamily="34" charset="0"/>
              </a:rPr>
              <a:t>Prime areas </a:t>
            </a:r>
          </a:p>
          <a:p>
            <a:r>
              <a:rPr lang="en-GB" sz="2900" b="1" dirty="0">
                <a:latin typeface="Century Gothic" panose="020B0502020202020204" pitchFamily="34" charset="0"/>
              </a:rPr>
              <a:t>Communication and Language </a:t>
            </a:r>
          </a:p>
          <a:p>
            <a:r>
              <a:rPr lang="en-GB" sz="2900" b="1" dirty="0">
                <a:latin typeface="Century Gothic" panose="020B0502020202020204" pitchFamily="34" charset="0"/>
              </a:rPr>
              <a:t>Physical Development </a:t>
            </a:r>
          </a:p>
          <a:p>
            <a:r>
              <a:rPr lang="en-GB" sz="2900" b="1" dirty="0">
                <a:latin typeface="Century Gothic" panose="020B0502020202020204" pitchFamily="34" charset="0"/>
              </a:rPr>
              <a:t>Personal, social and emotional</a:t>
            </a:r>
          </a:p>
          <a:p>
            <a:endParaRPr lang="en-GB" sz="2900" b="1" dirty="0">
              <a:latin typeface="Century Gothic" panose="020B0502020202020204" pitchFamily="34" charset="0"/>
            </a:endParaRPr>
          </a:p>
          <a:p>
            <a:pPr marL="0" indent="0">
              <a:buNone/>
            </a:pPr>
            <a:r>
              <a:rPr lang="en-GB" sz="2900" b="1" dirty="0">
                <a:latin typeface="Century Gothic" panose="020B0502020202020204" pitchFamily="34" charset="0"/>
              </a:rPr>
              <a:t>Specific areas</a:t>
            </a:r>
          </a:p>
          <a:p>
            <a:r>
              <a:rPr lang="en-GB" sz="2900" b="1" dirty="0">
                <a:latin typeface="Century Gothic" panose="020B0502020202020204" pitchFamily="34" charset="0"/>
              </a:rPr>
              <a:t>Literacy</a:t>
            </a:r>
          </a:p>
          <a:p>
            <a:r>
              <a:rPr lang="en-GB" sz="2900" b="1" dirty="0">
                <a:latin typeface="Century Gothic" panose="020B0502020202020204" pitchFamily="34" charset="0"/>
              </a:rPr>
              <a:t>Mathematics </a:t>
            </a:r>
          </a:p>
          <a:p>
            <a:r>
              <a:rPr lang="en-GB" sz="2900" b="1" dirty="0">
                <a:latin typeface="Century Gothic" panose="020B0502020202020204" pitchFamily="34" charset="0"/>
              </a:rPr>
              <a:t>Understanding the world</a:t>
            </a:r>
          </a:p>
          <a:p>
            <a:r>
              <a:rPr lang="en-GB" sz="2900" b="1" dirty="0">
                <a:latin typeface="Century Gothic" panose="020B0502020202020204" pitchFamily="34" charset="0"/>
              </a:rPr>
              <a:t>Expressive arts and design </a:t>
            </a:r>
          </a:p>
          <a:p>
            <a:endParaRPr lang="en-GB" sz="2400" dirty="0">
              <a:latin typeface="Century Gothic" pitchFamily="34" charset="0"/>
            </a:endParaRPr>
          </a:p>
          <a:p>
            <a:pPr marL="0" indent="0">
              <a:buNone/>
            </a:pPr>
            <a:endParaRPr lang="en-GB"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1789768202"/>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928BE-D8B5-4682-9362-190D08328A68}"/>
              </a:ext>
            </a:extLst>
          </p:cNvPr>
          <p:cNvSpPr>
            <a:spLocks noGrp="1"/>
          </p:cNvSpPr>
          <p:nvPr>
            <p:ph type="title"/>
          </p:nvPr>
        </p:nvSpPr>
        <p:spPr>
          <a:xfrm>
            <a:off x="593867" y="152637"/>
            <a:ext cx="7886700" cy="828092"/>
          </a:xfrm>
        </p:spPr>
        <p:txBody>
          <a:bodyPr>
            <a:normAutofit/>
          </a:bodyPr>
          <a:lstStyle/>
          <a:p>
            <a:pPr algn="ctr"/>
            <a:r>
              <a:rPr lang="en-GB" sz="4050" b="1" dirty="0">
                <a:solidFill>
                  <a:schemeClr val="bg1"/>
                </a:solidFill>
                <a:latin typeface="Century Gothic" panose="020B0502020202020204" pitchFamily="34" charset="0"/>
              </a:rPr>
              <a:t>An overview of EYFS</a:t>
            </a:r>
          </a:p>
        </p:txBody>
      </p:sp>
      <p:pic>
        <p:nvPicPr>
          <p:cNvPr id="1026" name="Picture 2">
            <a:extLst>
              <a:ext uri="{FF2B5EF4-FFF2-40B4-BE49-F238E27FC236}">
                <a16:creationId xmlns:a16="http://schemas.microsoft.com/office/drawing/2014/main" id="{AD0FB0AB-19D8-44CF-A825-EDD8350F13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3719" y="1532692"/>
            <a:ext cx="9040281" cy="5028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903360"/>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lstStyle/>
          <a:p>
            <a:r>
              <a:rPr lang="en-GB" b="1" dirty="0">
                <a:solidFill>
                  <a:schemeClr val="bg1"/>
                </a:solidFill>
                <a:latin typeface="Century Gothic" pitchFamily="34" charset="0"/>
              </a:rPr>
              <a:t>Teaching approaches </a:t>
            </a:r>
          </a:p>
        </p:txBody>
      </p:sp>
      <p:sp>
        <p:nvSpPr>
          <p:cNvPr id="3" name="Content Placeholder 2"/>
          <p:cNvSpPr>
            <a:spLocks noGrp="1"/>
          </p:cNvSpPr>
          <p:nvPr>
            <p:ph sz="quarter" idx="1"/>
          </p:nvPr>
        </p:nvSpPr>
        <p:spPr>
          <a:xfrm>
            <a:off x="395536" y="1447800"/>
            <a:ext cx="8291264" cy="4572000"/>
          </a:xfrm>
        </p:spPr>
        <p:txBody>
          <a:bodyPr>
            <a:normAutofit fontScale="62500" lnSpcReduction="20000"/>
          </a:bodyPr>
          <a:lstStyle/>
          <a:p>
            <a:r>
              <a:rPr lang="en-GB" b="1" dirty="0">
                <a:latin typeface="Century Gothic" panose="020B0502020202020204" pitchFamily="34" charset="0"/>
              </a:rPr>
              <a:t>Learning in Reception takes place through topics and high-quality texts to ensure a broad and rich curriculum. The topics will be changed several times throughout the year and will be, to some extent, led by the children’s interests and their next steps in learning. </a:t>
            </a:r>
          </a:p>
          <a:p>
            <a:r>
              <a:rPr lang="en-GB" b="1" dirty="0">
                <a:latin typeface="Century Gothic" panose="020B0502020202020204" pitchFamily="34" charset="0"/>
              </a:rPr>
              <a:t>Within our continuous provision, there will be a wide variety of learning activities and resources laid out for the children to access independently. Alongside this, we will run adult-led activities in small groups. </a:t>
            </a:r>
          </a:p>
          <a:p>
            <a:r>
              <a:rPr lang="en-GB" b="1" dirty="0">
                <a:latin typeface="Century Gothic" panose="020B0502020202020204" pitchFamily="34" charset="0"/>
              </a:rPr>
              <a:t>To allow a child-led approach that ensures engagement and motivation, staff will continuously observe to see where the children’s interests lie. The staff will observe, plan and adapt the topics accordingly to meet the needs of the class. </a:t>
            </a:r>
          </a:p>
          <a:p>
            <a:r>
              <a:rPr lang="en-GB" b="1" dirty="0">
                <a:latin typeface="Century Gothic" panose="020B0502020202020204" pitchFamily="34" charset="0"/>
              </a:rPr>
              <a:t>We strive to promote the ‘characteristics of effective learning’ that are promoted and valued in EYFS. These include engagement through ‘playing and exploring’, motivation through ‘active-learning’ and ‘creating and thinking critically’.  </a:t>
            </a:r>
          </a:p>
          <a:p>
            <a:r>
              <a:rPr lang="en-GB" b="1" dirty="0">
                <a:latin typeface="Century Gothic" panose="020B0502020202020204" pitchFamily="34" charset="0"/>
              </a:rPr>
              <a:t>We endeavour to use a holistic approach to learning and development as we understand the importance of children feeling happy and secure before effective learning can take place. </a:t>
            </a:r>
          </a:p>
          <a:p>
            <a:r>
              <a:rPr lang="en-GB" b="1" dirty="0">
                <a:latin typeface="Century Gothic" panose="020B0502020202020204" pitchFamily="34" charset="0"/>
              </a:rPr>
              <a:t>The end of year transition into Key Stage 1 is viewed this as a process rather than an event and we carefully plan and communicate on this with the Year 1 staff to ensure that the children are supported carefully through this. </a:t>
            </a:r>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lstStyle/>
          <a:p>
            <a:r>
              <a:rPr lang="en-GB" b="1" dirty="0">
                <a:solidFill>
                  <a:schemeClr val="bg1"/>
                </a:solidFill>
                <a:latin typeface="Century Gothic" pitchFamily="34" charset="0"/>
              </a:rPr>
              <a:t>Reading and Phonics </a:t>
            </a:r>
          </a:p>
        </p:txBody>
      </p:sp>
      <p:sp>
        <p:nvSpPr>
          <p:cNvPr id="3" name="Content Placeholder 2"/>
          <p:cNvSpPr>
            <a:spLocks noGrp="1"/>
          </p:cNvSpPr>
          <p:nvPr>
            <p:ph sz="quarter" idx="1"/>
          </p:nvPr>
        </p:nvSpPr>
        <p:spPr>
          <a:xfrm>
            <a:off x="395536" y="1520788"/>
            <a:ext cx="8604956" cy="6049162"/>
          </a:xfrm>
        </p:spPr>
        <p:txBody>
          <a:bodyPr>
            <a:normAutofit/>
          </a:bodyPr>
          <a:lstStyle/>
          <a:p>
            <a:r>
              <a:rPr lang="en-GB" sz="1400" b="1" dirty="0">
                <a:latin typeface="Century Gothic" panose="020B0502020202020204" pitchFamily="34" charset="0"/>
              </a:rPr>
              <a:t>To ‘hook’ the children at the start of a topic, high quality, vocabulary rich texts are carefully chosen so that a range of genres are introduced to the children.</a:t>
            </a:r>
          </a:p>
          <a:p>
            <a:r>
              <a:rPr lang="en-GB" sz="1400" b="1" dirty="0">
                <a:latin typeface="Century Gothic" panose="020B0502020202020204" pitchFamily="34" charset="0"/>
              </a:rPr>
              <a:t>We teach daily phonics lessons and will run interventions for any child who is not acquiring phonic awareness at the expected rate.</a:t>
            </a:r>
          </a:p>
          <a:p>
            <a:r>
              <a:rPr lang="en-GB" sz="1400" b="1" dirty="0">
                <a:latin typeface="Century Gothic" panose="020B0502020202020204" pitchFamily="34" charset="0"/>
              </a:rPr>
              <a:t>We send home reading books that are directly linked to the phonics being taught in the classroom, ensuring they are appropriate for each individual child’s reading and comprehension level. </a:t>
            </a:r>
          </a:p>
          <a:p>
            <a:r>
              <a:rPr lang="en-GB" sz="1400" b="1" dirty="0">
                <a:latin typeface="Century Gothic" panose="020B0502020202020204" pitchFamily="34" charset="0"/>
              </a:rPr>
              <a:t>We ask that you </a:t>
            </a:r>
            <a:r>
              <a:rPr lang="en-GB" sz="1400" b="1" u="sng" dirty="0">
                <a:latin typeface="Century Gothic" panose="020B0502020202020204" pitchFamily="34" charset="0"/>
              </a:rPr>
              <a:t>prioritise reading at home with your child</a:t>
            </a:r>
            <a:r>
              <a:rPr lang="en-GB" sz="1400" b="1" dirty="0">
                <a:latin typeface="Century Gothic" panose="020B0502020202020204" pitchFamily="34" charset="0"/>
              </a:rPr>
              <a:t>, as no other home learning is regularly set for this age group. </a:t>
            </a:r>
          </a:p>
          <a:p>
            <a:r>
              <a:rPr lang="en-GB" sz="1400" b="1" dirty="0">
                <a:latin typeface="Century Gothic" panose="020B0502020202020204" pitchFamily="34" charset="0"/>
              </a:rPr>
              <a:t>Your child will read with an adult at least once a week and this may happen on any day of the week; your child’s books will be changed at the same time. </a:t>
            </a:r>
          </a:p>
          <a:p>
            <a:r>
              <a:rPr lang="en-GB" sz="1400" b="1" dirty="0">
                <a:latin typeface="Century Gothic" panose="020B0502020202020204" pitchFamily="34" charset="0"/>
              </a:rPr>
              <a:t>Reading books will be sent to you over the next few weeks, once we have covered enough sounds in class. If your child can already read, we will assess them to see what level they are at. </a:t>
            </a:r>
          </a:p>
          <a:p>
            <a:r>
              <a:rPr lang="en-GB" sz="1400" b="1" dirty="0">
                <a:latin typeface="Century Gothic" panose="020B0502020202020204" pitchFamily="34" charset="0"/>
              </a:rPr>
              <a:t>We will send home a set of the first 100 high frequency words, which children should learn to read by decoding or on sight. </a:t>
            </a:r>
          </a:p>
          <a:p>
            <a:r>
              <a:rPr lang="en-GB" sz="1400" b="1" dirty="0">
                <a:latin typeface="Century Gothic" panose="020B0502020202020204" pitchFamily="34" charset="0"/>
              </a:rPr>
              <a:t>A separate presentation will be sent out  to provide you with more details about our chosen phonics scheme of work, Floppy’s Phonics. </a:t>
            </a:r>
            <a:endParaRPr lang="en-GB" sz="2000" b="1" dirty="0">
              <a:latin typeface="Century Gothic" panose="020B0502020202020204"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Tree>
    <p:extLst>
      <p:ext uri="{BB962C8B-B14F-4D97-AF65-F5344CB8AC3E}">
        <p14:creationId xmlns:p14="http://schemas.microsoft.com/office/powerpoint/2010/main" val="2389500184"/>
      </p:ext>
    </p:extLst>
  </p:cSld>
  <p:clrMapOvr>
    <a:masterClrMapping/>
  </p:clrMapOvr>
  <p:transition advTm="69042">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lstStyle/>
          <a:p>
            <a:r>
              <a:rPr lang="en-GB" b="1" dirty="0">
                <a:solidFill>
                  <a:schemeClr val="bg1"/>
                </a:solidFill>
                <a:latin typeface="Century Gothic" pitchFamily="34" charset="0"/>
              </a:rPr>
              <a:t>Maths Mastery </a:t>
            </a:r>
          </a:p>
        </p:txBody>
      </p:sp>
      <p:sp>
        <p:nvSpPr>
          <p:cNvPr id="3" name="Content Placeholder 2"/>
          <p:cNvSpPr>
            <a:spLocks noGrp="1"/>
          </p:cNvSpPr>
          <p:nvPr>
            <p:ph sz="quarter" idx="1"/>
          </p:nvPr>
        </p:nvSpPr>
        <p:spPr>
          <a:xfrm>
            <a:off x="395536" y="1447800"/>
            <a:ext cx="8291264" cy="4572000"/>
          </a:xfrm>
        </p:spPr>
        <p:txBody>
          <a:bodyPr>
            <a:normAutofit lnSpcReduction="10000"/>
          </a:bodyPr>
          <a:lstStyle/>
          <a:p>
            <a:r>
              <a:rPr lang="en-GB" sz="1800" b="1" dirty="0">
                <a:latin typeface="Century Gothic" panose="020B0502020202020204" pitchFamily="34" charset="0"/>
              </a:rPr>
              <a:t>We teach using a ‘Maths Mastery’ approach across the whole school from Nursery to Year 6. </a:t>
            </a:r>
          </a:p>
          <a:p>
            <a:endParaRPr lang="en-GB" sz="1800" b="1" dirty="0">
              <a:latin typeface="Century Gothic" panose="020B0502020202020204" pitchFamily="34" charset="0"/>
            </a:endParaRPr>
          </a:p>
          <a:p>
            <a:r>
              <a:rPr lang="en-GB" sz="1800" b="1" dirty="0">
                <a:latin typeface="Century Gothic" panose="020B0502020202020204" pitchFamily="34" charset="0"/>
              </a:rPr>
              <a:t>This approach places great importance on children developing a deep understanding of numbers and the number system. </a:t>
            </a:r>
          </a:p>
          <a:p>
            <a:endParaRPr lang="en-GB" sz="1800" b="1" dirty="0">
              <a:latin typeface="Century Gothic" panose="020B0502020202020204" pitchFamily="34" charset="0"/>
            </a:endParaRPr>
          </a:p>
          <a:p>
            <a:r>
              <a:rPr lang="en-GB" sz="1800" b="1" dirty="0">
                <a:latin typeface="Century Gothic" panose="020B0502020202020204" pitchFamily="34" charset="0"/>
              </a:rPr>
              <a:t>It aims to develop maths fluency without the need for children to rote-learn or to memorise procedures. </a:t>
            </a:r>
          </a:p>
          <a:p>
            <a:endParaRPr lang="en-GB" sz="1800" b="1" dirty="0">
              <a:latin typeface="Century Gothic" panose="020B0502020202020204" pitchFamily="34" charset="0"/>
            </a:endParaRPr>
          </a:p>
          <a:p>
            <a:r>
              <a:rPr lang="en-GB" sz="1800" b="1" dirty="0">
                <a:latin typeface="Century Gothic" panose="020B0502020202020204" pitchFamily="34" charset="0"/>
              </a:rPr>
              <a:t>Maths is taught at a slower pace, allowing for deeper understanding, with lots of opportunities to apply their understanding in real-life and play contexts. </a:t>
            </a:r>
          </a:p>
          <a:p>
            <a:endParaRPr lang="en-GB" sz="1800" b="1" dirty="0">
              <a:latin typeface="Century Gothic" panose="020B0502020202020204" pitchFamily="34" charset="0"/>
            </a:endParaRPr>
          </a:p>
          <a:p>
            <a:r>
              <a:rPr lang="en-GB" sz="1800" b="1" dirty="0">
                <a:latin typeface="Century Gothic" panose="020B0502020202020204" pitchFamily="34" charset="0"/>
              </a:rPr>
              <a:t>All children achieve, and able mathematicians can be challenged appropriately through extension work. </a:t>
            </a:r>
          </a:p>
          <a:p>
            <a:endParaRPr lang="en-GB" b="1" dirty="0">
              <a:latin typeface="Century Gothic" panose="020B0502020202020204"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Tree>
    <p:extLst>
      <p:ext uri="{BB962C8B-B14F-4D97-AF65-F5344CB8AC3E}">
        <p14:creationId xmlns:p14="http://schemas.microsoft.com/office/powerpoint/2010/main" val="1859186946"/>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2AF6-5129-4DC0-B594-5983B8764192}"/>
              </a:ext>
            </a:extLst>
          </p:cNvPr>
          <p:cNvSpPr>
            <a:spLocks noGrp="1"/>
          </p:cNvSpPr>
          <p:nvPr>
            <p:ph type="title"/>
          </p:nvPr>
        </p:nvSpPr>
        <p:spPr>
          <a:xfrm>
            <a:off x="914400" y="274638"/>
            <a:ext cx="7772400" cy="850106"/>
          </a:xfrm>
        </p:spPr>
        <p:txBody>
          <a:bodyPr>
            <a:noAutofit/>
          </a:bodyPr>
          <a:lstStyle/>
          <a:p>
            <a:r>
              <a:rPr lang="en-GB" sz="3400" b="1" dirty="0">
                <a:solidFill>
                  <a:schemeClr val="bg1"/>
                </a:solidFill>
                <a:latin typeface="Century Gothic" panose="020B0502020202020204" pitchFamily="34" charset="0"/>
              </a:rPr>
              <a:t>Home learning &amp; supporting your child’s learning in school</a:t>
            </a:r>
            <a:endParaRPr lang="en-US" sz="3400" b="1" dirty="0">
              <a:solidFill>
                <a:schemeClr val="bg1"/>
              </a:solidFill>
              <a:latin typeface="Century Gothic" panose="020B0502020202020204" pitchFamily="34" charset="0"/>
            </a:endParaRPr>
          </a:p>
        </p:txBody>
      </p:sp>
      <p:sp>
        <p:nvSpPr>
          <p:cNvPr id="4" name="Content Placeholder 3">
            <a:extLst>
              <a:ext uri="{FF2B5EF4-FFF2-40B4-BE49-F238E27FC236}">
                <a16:creationId xmlns:a16="http://schemas.microsoft.com/office/drawing/2014/main" id="{413F5E30-5E8B-0647-D5D1-5A8E4F015A79}"/>
              </a:ext>
            </a:extLst>
          </p:cNvPr>
          <p:cNvSpPr>
            <a:spLocks noGrp="1"/>
          </p:cNvSpPr>
          <p:nvPr>
            <p:ph sz="quarter" idx="1"/>
          </p:nvPr>
        </p:nvSpPr>
        <p:spPr>
          <a:xfrm>
            <a:off x="914400" y="1520788"/>
            <a:ext cx="7772400" cy="4499012"/>
          </a:xfrm>
        </p:spPr>
        <p:txBody>
          <a:bodyPr>
            <a:normAutofit/>
          </a:bodyPr>
          <a:lstStyle/>
          <a:p>
            <a:r>
              <a:rPr lang="en-GB" sz="1400" b="1" dirty="0">
                <a:latin typeface="Century Gothic" panose="020B0502020202020204" pitchFamily="34" charset="0"/>
              </a:rPr>
              <a:t>One of the most impactful ways that you can support your child at home is by helping them to develop a greater level of independence. At home they may be able to get a lot of support from you or from other family members but, in school, they need to be willing and able to do lots of different things by themselves. We would like you to support your child to achieve the following: </a:t>
            </a:r>
          </a:p>
          <a:p>
            <a:r>
              <a:rPr lang="en-GB" sz="1400" b="1" dirty="0">
                <a:latin typeface="Century Gothic" panose="020B0502020202020204" pitchFamily="34" charset="0"/>
              </a:rPr>
              <a:t>To get themselves dressed and undressed, including their school jumper and their school shoes. </a:t>
            </a:r>
          </a:p>
          <a:p>
            <a:r>
              <a:rPr lang="en-GB" sz="1400" b="1" dirty="0">
                <a:latin typeface="Century Gothic" panose="020B0502020202020204" pitchFamily="34" charset="0"/>
              </a:rPr>
              <a:t>To put on and zip up their coat by themselves. </a:t>
            </a:r>
          </a:p>
          <a:p>
            <a:r>
              <a:rPr lang="en-GB" sz="1400" b="1" dirty="0">
                <a:latin typeface="Century Gothic" panose="020B0502020202020204" pitchFamily="34" charset="0"/>
              </a:rPr>
              <a:t>To use the toilet and wash their hands without the support of an adult. </a:t>
            </a:r>
          </a:p>
          <a:p>
            <a:r>
              <a:rPr lang="en-GB" sz="1400" b="1" dirty="0">
                <a:latin typeface="Century Gothic" panose="020B0502020202020204" pitchFamily="34" charset="0"/>
              </a:rPr>
              <a:t>To become increasingly independent when using a knife and fork to cut up and eat meals. </a:t>
            </a:r>
          </a:p>
          <a:p>
            <a:r>
              <a:rPr lang="en-GB" sz="1400" b="1" dirty="0">
                <a:latin typeface="Century Gothic" panose="020B0502020202020204" pitchFamily="34" charset="0"/>
              </a:rPr>
              <a:t>To carry their own school belongings to and from school, finding ways to make this as manageable as possible. </a:t>
            </a:r>
            <a:endParaRPr lang="en-US" sz="1400" b="1" dirty="0">
              <a:latin typeface="Century Gothic" panose="020B0502020202020204" pitchFamily="34" charset="0"/>
            </a:endParaRPr>
          </a:p>
        </p:txBody>
      </p:sp>
    </p:spTree>
    <p:extLst>
      <p:ext uri="{BB962C8B-B14F-4D97-AF65-F5344CB8AC3E}">
        <p14:creationId xmlns:p14="http://schemas.microsoft.com/office/powerpoint/2010/main" val="792566344"/>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E07C-4527-435D-9496-ABCC91E6AF8C}"/>
              </a:ext>
            </a:extLst>
          </p:cNvPr>
          <p:cNvSpPr>
            <a:spLocks noGrp="1"/>
          </p:cNvSpPr>
          <p:nvPr>
            <p:ph type="title"/>
          </p:nvPr>
        </p:nvSpPr>
        <p:spPr>
          <a:xfrm>
            <a:off x="503548" y="-12630"/>
            <a:ext cx="7772400" cy="1143000"/>
          </a:xfrm>
        </p:spPr>
        <p:txBody>
          <a:bodyPr>
            <a:normAutofit/>
          </a:bodyPr>
          <a:lstStyle/>
          <a:p>
            <a:r>
              <a:rPr lang="en-GB" b="1" dirty="0">
                <a:solidFill>
                  <a:schemeClr val="bg1"/>
                </a:solidFill>
                <a:latin typeface="Century Gothic" panose="020B0502020202020204" pitchFamily="34" charset="0"/>
              </a:rPr>
              <a:t>Seesaw learning journal </a:t>
            </a:r>
            <a:r>
              <a:rPr lang="en-GB" b="1" dirty="0">
                <a:latin typeface="Century Gothic" panose="020B0502020202020204" pitchFamily="34" charset="0"/>
              </a:rPr>
              <a:t> </a:t>
            </a:r>
            <a:endParaRPr lang="en-US" b="1" dirty="0">
              <a:latin typeface="Century Gothic" panose="020B0502020202020204" pitchFamily="34" charset="0"/>
            </a:endParaRPr>
          </a:p>
        </p:txBody>
      </p:sp>
      <p:pic>
        <p:nvPicPr>
          <p:cNvPr id="4" name="Picture 2">
            <a:extLst>
              <a:ext uri="{FF2B5EF4-FFF2-40B4-BE49-F238E27FC236}">
                <a16:creationId xmlns:a16="http://schemas.microsoft.com/office/drawing/2014/main" id="{2B54EE33-42C9-A9BD-1FAE-C93227FDB9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66451"/>
            <a:ext cx="1507704" cy="78483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F9B4FCC7-7DC2-40A7-7BC9-741A3C467B54}"/>
              </a:ext>
            </a:extLst>
          </p:cNvPr>
          <p:cNvSpPr>
            <a:spLocks noGrp="1"/>
          </p:cNvSpPr>
          <p:nvPr>
            <p:ph sz="quarter" idx="1"/>
          </p:nvPr>
        </p:nvSpPr>
        <p:spPr/>
        <p:txBody>
          <a:bodyPr>
            <a:normAutofit/>
          </a:bodyPr>
          <a:lstStyle/>
          <a:p>
            <a:r>
              <a:rPr lang="en-GB" sz="1800" b="1" i="0" u="none" strike="noStrike" dirty="0">
                <a:solidFill>
                  <a:srgbClr val="000000"/>
                </a:solidFill>
                <a:effectLst/>
                <a:latin typeface="Century Gothic" panose="020B0502020202020204" pitchFamily="34" charset="0"/>
              </a:rPr>
              <a:t>Seesaw is the online learning journal that we will be using in every class from Nursery-Year 6 this year. This platform allows us to record learning digitally, set homework tasks to be completed by your child, and provides a home-school connection; families can communicate with their child’s class teacher through the app, and teachers can post announcements for family updates. </a:t>
            </a:r>
          </a:p>
          <a:p>
            <a:r>
              <a:rPr lang="en-GB" sz="1800" b="1" i="0" u="none" strike="noStrike" dirty="0">
                <a:solidFill>
                  <a:srgbClr val="000000"/>
                </a:solidFill>
                <a:effectLst/>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endParaRPr lang="en-US" sz="1800" b="1" dirty="0">
              <a:latin typeface="Century Gothic" panose="020B0502020202020204" pitchFamily="34" charset="0"/>
            </a:endParaRPr>
          </a:p>
        </p:txBody>
      </p:sp>
    </p:spTree>
    <p:extLst>
      <p:ext uri="{BB962C8B-B14F-4D97-AF65-F5344CB8AC3E}">
        <p14:creationId xmlns:p14="http://schemas.microsoft.com/office/powerpoint/2010/main" val="2589957528"/>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28531-E021-BF32-063E-9BEFDBA2D41B}"/>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General information </a:t>
            </a:r>
            <a:endParaRPr lang="en-US"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DF6948E-DC32-18D2-36AF-96CDF9DFB0AD}"/>
              </a:ext>
            </a:extLst>
          </p:cNvPr>
          <p:cNvSpPr>
            <a:spLocks noGrp="1"/>
          </p:cNvSpPr>
          <p:nvPr>
            <p:ph sz="quarter" idx="1"/>
          </p:nvPr>
        </p:nvSpPr>
        <p:spPr>
          <a:xfrm>
            <a:off x="914400" y="1268760"/>
            <a:ext cx="7772400" cy="4751040"/>
          </a:xfrm>
        </p:spPr>
        <p:txBody>
          <a:bodyPr>
            <a:normAutofit/>
          </a:bodyPr>
          <a:lstStyle/>
          <a:p>
            <a:r>
              <a:rPr lang="en-GB" sz="1400" b="1" dirty="0">
                <a:latin typeface="Century Gothic" panose="020B0502020202020204" pitchFamily="34" charset="0"/>
              </a:rPr>
              <a:t>Our PE days are Wednesday &amp; Friday; children should come to school in the PE kit and should wear trainers. Velcro fastenings only, please.</a:t>
            </a:r>
          </a:p>
          <a:p>
            <a:r>
              <a:rPr lang="en-GB" sz="1400" b="1" dirty="0">
                <a:latin typeface="Century Gothic" panose="020B0502020202020204" pitchFamily="34" charset="0"/>
              </a:rPr>
              <a:t>Book bags need to come to school every day and should contain your child’s reading books every day as we cannot predict which day they will be heard read. </a:t>
            </a:r>
            <a:endParaRPr lang="en-US" sz="1400" b="1" dirty="0">
              <a:latin typeface="Century Gothic" panose="020B0502020202020204" pitchFamily="34" charset="0"/>
            </a:endParaRPr>
          </a:p>
          <a:p>
            <a:r>
              <a:rPr lang="en-US" sz="1400" b="1" dirty="0">
                <a:latin typeface="Century Gothic" panose="020B0502020202020204" pitchFamily="34" charset="0"/>
              </a:rPr>
              <a:t>A healthy fruit or vegetable mid-morning snack is provided by the government’s fruit and vegetable scheme. We do not know what we will be sent each week, and this varies greatly. If your child does not like certain fruits or vegetables, then we recommend that you send a </a:t>
            </a:r>
            <a:r>
              <a:rPr lang="en-US" sz="1400" b="1" dirty="0">
                <a:highlight>
                  <a:srgbClr val="FFFF00"/>
                </a:highlight>
                <a:latin typeface="Century Gothic" panose="020B0502020202020204" pitchFamily="34" charset="0"/>
              </a:rPr>
              <a:t>fruit or vegetable snack </a:t>
            </a:r>
            <a:r>
              <a:rPr lang="en-US" sz="1400" b="1" dirty="0">
                <a:latin typeface="Century Gothic" panose="020B0502020202020204" pitchFamily="34" charset="0"/>
              </a:rPr>
              <a:t>into school with them. Please ensure your child is aware that they have this in their bag as we do not have time to go through the book bags each day. </a:t>
            </a:r>
          </a:p>
          <a:p>
            <a:r>
              <a:rPr lang="en-US" sz="1400" b="1" dirty="0">
                <a:latin typeface="Century Gothic" panose="020B0502020202020204" pitchFamily="34" charset="0"/>
              </a:rPr>
              <a:t>Every child needs a </a:t>
            </a:r>
            <a:r>
              <a:rPr lang="en-US" sz="1400" b="1" dirty="0">
                <a:highlight>
                  <a:srgbClr val="FFFF00"/>
                </a:highlight>
                <a:latin typeface="Century Gothic" panose="020B0502020202020204" pitchFamily="34" charset="0"/>
              </a:rPr>
              <a:t>named bottle of water in school with them every day. </a:t>
            </a:r>
            <a:r>
              <a:rPr lang="en-US" sz="1400" b="1" dirty="0">
                <a:latin typeface="Century Gothic" panose="020B0502020202020204" pitchFamily="34" charset="0"/>
              </a:rPr>
              <a:t>Please choose one with a </a:t>
            </a:r>
            <a:r>
              <a:rPr lang="en-US" sz="1400" b="1" dirty="0">
                <a:highlight>
                  <a:srgbClr val="FFFF00"/>
                </a:highlight>
                <a:latin typeface="Century Gothic" panose="020B0502020202020204" pitchFamily="34" charset="0"/>
              </a:rPr>
              <a:t>sport’s cap lid </a:t>
            </a:r>
            <a:r>
              <a:rPr lang="en-US" sz="1400" b="1" dirty="0">
                <a:latin typeface="Century Gothic" panose="020B0502020202020204" pitchFamily="34" charset="0"/>
              </a:rPr>
              <a:t>as this helps us in limiting spillages on the carpet. </a:t>
            </a:r>
            <a:r>
              <a:rPr lang="en-US" sz="1400" b="1" u="sng" dirty="0">
                <a:latin typeface="Century Gothic" panose="020B0502020202020204" pitchFamily="34" charset="0"/>
              </a:rPr>
              <a:t>WATER BOTTLES MUST NOT BE CARRIED INSIDE THE CHILDRENS’S BOOK BAGS </a:t>
            </a:r>
            <a:r>
              <a:rPr lang="en-US" sz="1400" b="1" dirty="0">
                <a:latin typeface="Century Gothic" panose="020B0502020202020204" pitchFamily="34" charset="0"/>
              </a:rPr>
              <a:t>as this causes water damage to our reading books. Water damage caused in this way will incur a fine to cover the cost of replacing damaged books. </a:t>
            </a:r>
          </a:p>
          <a:p>
            <a:pPr marL="0" indent="0">
              <a:buNone/>
            </a:pPr>
            <a:endParaRPr lang="en-US" sz="1500" b="1" dirty="0">
              <a:latin typeface="Century Gothic" panose="020B0502020202020204" pitchFamily="34" charset="0"/>
            </a:endParaRPr>
          </a:p>
        </p:txBody>
      </p:sp>
    </p:spTree>
    <p:extLst>
      <p:ext uri="{BB962C8B-B14F-4D97-AF65-F5344CB8AC3E}">
        <p14:creationId xmlns:p14="http://schemas.microsoft.com/office/powerpoint/2010/main" val="4024834736"/>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2E1E-F2A3-5770-1470-626C75D2A67F}"/>
              </a:ext>
            </a:extLst>
          </p:cNvPr>
          <p:cNvSpPr>
            <a:spLocks noGrp="1"/>
          </p:cNvSpPr>
          <p:nvPr>
            <p:ph type="title"/>
          </p:nvPr>
        </p:nvSpPr>
        <p:spPr>
          <a:xfrm>
            <a:off x="914400" y="274638"/>
            <a:ext cx="7772400" cy="814102"/>
          </a:xfrm>
        </p:spPr>
        <p:txBody>
          <a:bodyPr/>
          <a:lstStyle/>
          <a:p>
            <a:r>
              <a:rPr lang="en-GB" b="1" dirty="0">
                <a:solidFill>
                  <a:schemeClr val="bg1"/>
                </a:solidFill>
                <a:latin typeface="Century Gothic" panose="020B0502020202020204" pitchFamily="34" charset="0"/>
              </a:rPr>
              <a:t>General information </a:t>
            </a:r>
            <a:endParaRPr lang="en-US" dirty="0"/>
          </a:p>
        </p:txBody>
      </p:sp>
      <p:sp>
        <p:nvSpPr>
          <p:cNvPr id="3" name="Content Placeholder 2">
            <a:extLst>
              <a:ext uri="{FF2B5EF4-FFF2-40B4-BE49-F238E27FC236}">
                <a16:creationId xmlns:a16="http://schemas.microsoft.com/office/drawing/2014/main" id="{4912FF3C-2085-F133-E2EA-B4A22C52907E}"/>
              </a:ext>
            </a:extLst>
          </p:cNvPr>
          <p:cNvSpPr>
            <a:spLocks noGrp="1"/>
          </p:cNvSpPr>
          <p:nvPr>
            <p:ph sz="quarter" idx="1"/>
          </p:nvPr>
        </p:nvSpPr>
        <p:spPr>
          <a:xfrm>
            <a:off x="914400" y="1447800"/>
            <a:ext cx="7772400" cy="3169332"/>
          </a:xfrm>
        </p:spPr>
        <p:txBody>
          <a:bodyPr>
            <a:normAutofit/>
          </a:bodyPr>
          <a:lstStyle/>
          <a:p>
            <a:r>
              <a:rPr lang="en-US" sz="1600" b="1" dirty="0">
                <a:latin typeface="Century Gothic" panose="020B0502020202020204" pitchFamily="34" charset="0"/>
              </a:rPr>
              <a:t>School dinners are provided free for Reception aged children; please ensure that you login regularly to ensure your child has a lunch chosen for them each day. Please chat to your child so they know what to expect for their lunch each day. </a:t>
            </a:r>
          </a:p>
          <a:p>
            <a:r>
              <a:rPr lang="en-US" sz="1600" b="1" dirty="0">
                <a:latin typeface="Century Gothic" panose="020B0502020202020204" pitchFamily="34" charset="0"/>
              </a:rPr>
              <a:t>Every item of clothing &amp; footwear that your child wears to school MUST BE NAMED! </a:t>
            </a:r>
          </a:p>
          <a:p>
            <a:r>
              <a:rPr lang="en-US" sz="1600" b="1" dirty="0">
                <a:latin typeface="Century Gothic" panose="020B0502020202020204" pitchFamily="34" charset="0"/>
              </a:rPr>
              <a:t>Please ensure that your child is appropriately dressed for the school each day and that they bring a coat, or a rain jacket every day in case of changeable weather. </a:t>
            </a:r>
          </a:p>
          <a:p>
            <a:r>
              <a:rPr lang="en-US" sz="1600" b="1" dirty="0">
                <a:latin typeface="Century Gothic" panose="020B0502020202020204" pitchFamily="34" charset="0"/>
              </a:rPr>
              <a:t>Please provide a change of clothing that can stay on your child’s peg. We have spare clothing we can offer if required but this stock is limited. </a:t>
            </a:r>
          </a:p>
          <a:p>
            <a:endParaRPr lang="en-US" dirty="0"/>
          </a:p>
        </p:txBody>
      </p:sp>
    </p:spTree>
    <p:extLst>
      <p:ext uri="{BB962C8B-B14F-4D97-AF65-F5344CB8AC3E}">
        <p14:creationId xmlns:p14="http://schemas.microsoft.com/office/powerpoint/2010/main" val="3777918733"/>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AC4348-D3E1-B8E9-F7F0-A968C3C43864}"/>
              </a:ext>
            </a:extLst>
          </p:cNvPr>
          <p:cNvSpPr txBox="1"/>
          <p:nvPr/>
        </p:nvSpPr>
        <p:spPr>
          <a:xfrm>
            <a:off x="2286000" y="2285989"/>
            <a:ext cx="4572000" cy="2308324"/>
          </a:xfrm>
          <a:prstGeom prst="rect">
            <a:avLst/>
          </a:prstGeom>
          <a:noFill/>
        </p:spPr>
        <p:txBody>
          <a:bodyPr wrap="square">
            <a:spAutoFit/>
          </a:bodyPr>
          <a:lstStyle/>
          <a:p>
            <a:pPr marL="0" marR="0" indent="0" algn="l">
              <a:spcBef>
                <a:spcPts val="0"/>
              </a:spcBef>
              <a:spcAft>
                <a:spcPts val="0"/>
              </a:spcAft>
              <a:buNone/>
            </a:pPr>
            <a:r>
              <a:rPr lang="en-GB" sz="1800" b="1" i="0" dirty="0">
                <a:solidFill>
                  <a:srgbClr val="000000"/>
                </a:solidFill>
                <a:effectLst/>
                <a:latin typeface="Century Gothic" panose="020B0502020202020204" pitchFamily="34" charset="0"/>
              </a:rPr>
              <a:t>Mobile Phones – Parents/carers &amp; Visitors</a:t>
            </a:r>
            <a:r>
              <a:rPr lang="en-GB" sz="1800" b="0" i="0" dirty="0">
                <a:solidFill>
                  <a:srgbClr val="000000"/>
                </a:solidFill>
                <a:effectLst/>
                <a:latin typeface="Century Gothic" panose="020B0502020202020204" pitchFamily="34" charset="0"/>
              </a:rPr>
              <a:t> </a:t>
            </a:r>
            <a:endParaRPr lang="en-GB" sz="1800" b="0" i="0" dirty="0">
              <a:solidFill>
                <a:srgbClr val="000000"/>
              </a:solidFill>
              <a:effectLst/>
              <a:latin typeface="Calibri" panose="020F0502020204030204" pitchFamily="34" charset="0"/>
            </a:endParaRPr>
          </a:p>
          <a:p>
            <a:pPr marL="0" marR="0" indent="0" algn="l">
              <a:spcBef>
                <a:spcPts val="0"/>
              </a:spcBef>
              <a:spcAft>
                <a:spcPts val="0"/>
              </a:spcAft>
              <a:buNone/>
            </a:pPr>
            <a:r>
              <a:rPr lang="en-GB" sz="1800" b="0" i="0" dirty="0">
                <a:solidFill>
                  <a:srgbClr val="000000"/>
                </a:solidFill>
                <a:effectLst/>
                <a:latin typeface="Century Gothic" panose="020B0502020202020204" pitchFamily="34" charset="0"/>
              </a:rPr>
              <a:t>Please remember that mobile phones are not permitted to be used inside the school building by parents/carers and/or visitors when school is in operation, including during after-school clubs. </a:t>
            </a:r>
            <a:endParaRPr lang="en-GB" sz="1800"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2735992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Enrichment opportunities </a:t>
            </a:r>
            <a:endParaRPr lang="en-US"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566173-BACF-F00A-24AC-65367944DEED}"/>
              </a:ext>
            </a:extLst>
          </p:cNvPr>
          <p:cNvSpPr>
            <a:spLocks noGrp="1"/>
          </p:cNvSpPr>
          <p:nvPr>
            <p:ph sz="quarter" idx="1"/>
          </p:nvPr>
        </p:nvSpPr>
        <p:spPr/>
        <p:txBody>
          <a:bodyPr>
            <a:normAutofit/>
          </a:bodyPr>
          <a:lstStyle/>
          <a:p>
            <a:r>
              <a:rPr lang="en-US" sz="1800" b="1" dirty="0">
                <a:latin typeface="Century Gothic" panose="020B0502020202020204" pitchFamily="34" charset="0"/>
              </a:rPr>
              <a:t>We plan exciting and interesting experiences in Reception that enhance the children’s learning. This includes opportunities to grow their own food, cooking, craft &amp; sewing activities, play dough ingredients, visitors to give talks, and so much more. We do not necessarily plan these too far in advance as often they are linked to the children’s current learning and interests. </a:t>
            </a:r>
          </a:p>
          <a:p>
            <a:r>
              <a:rPr lang="en-US" sz="1800" b="1" dirty="0">
                <a:latin typeface="Century Gothic" panose="020B0502020202020204" pitchFamily="34" charset="0"/>
              </a:rPr>
              <a:t>We are only able to provide these wonderful enrichment experiences if parents make a voluntary contribution of £10 per term or £30 for the year; this allows us to buy resources that are not included within our government provided curriculum funding. </a:t>
            </a:r>
            <a:endParaRPr lang="en-GB" sz="1800" b="1" dirty="0">
              <a:latin typeface="Century Gothic" panose="020B0502020202020204" pitchFamily="34" charset="0"/>
            </a:endParaRPr>
          </a:p>
        </p:txBody>
      </p:sp>
    </p:spTree>
    <p:extLst>
      <p:ext uri="{BB962C8B-B14F-4D97-AF65-F5344CB8AC3E}">
        <p14:creationId xmlns:p14="http://schemas.microsoft.com/office/powerpoint/2010/main" val="1477397497"/>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Forest School </a:t>
            </a:r>
            <a:endParaRPr lang="en-US"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566173-BACF-F00A-24AC-65367944DEED}"/>
              </a:ext>
            </a:extLst>
          </p:cNvPr>
          <p:cNvSpPr>
            <a:spLocks noGrp="1"/>
          </p:cNvSpPr>
          <p:nvPr>
            <p:ph sz="quarter" idx="1"/>
          </p:nvPr>
        </p:nvSpPr>
        <p:spPr/>
        <p:txBody>
          <a:bodyPr>
            <a:normAutofit/>
          </a:bodyPr>
          <a:lstStyle/>
          <a:p>
            <a:r>
              <a:rPr lang="en-US" sz="1600" b="1" dirty="0">
                <a:latin typeface="Century Gothic" panose="020B0502020202020204" pitchFamily="34" charset="0"/>
              </a:rPr>
              <a:t>We have decided that this term’s Wednesday PE session will be ‘Forest School’ opportunities for the children. We will focus on exploring the woods through walks and opportunities to play and climb. </a:t>
            </a:r>
          </a:p>
          <a:p>
            <a:r>
              <a:rPr lang="en-US" sz="1600" b="1" dirty="0">
                <a:latin typeface="Century Gothic" panose="020B0502020202020204" pitchFamily="34" charset="0"/>
              </a:rPr>
              <a:t>Children should come to school in their PE kit with their legs covered – no shorts or skorts on this day. </a:t>
            </a:r>
          </a:p>
          <a:p>
            <a:r>
              <a:rPr lang="en-US" sz="1600" b="1" dirty="0">
                <a:latin typeface="Century Gothic" panose="020B0502020202020204" pitchFamily="34" charset="0"/>
              </a:rPr>
              <a:t>As the weather changes, we will need wet weather overalls and welly boots but please do not buy these yet as we are still sorting through our donations, and we may already have enough in school. </a:t>
            </a:r>
          </a:p>
          <a:p>
            <a:r>
              <a:rPr lang="en-US" sz="1600" b="1" dirty="0">
                <a:latin typeface="Century Gothic" panose="020B0502020202020204" pitchFamily="34" charset="0"/>
              </a:rPr>
              <a:t>As the term progresses, we will also introduce PE in the hall, which will focus on dance &amp; gymnastics. </a:t>
            </a:r>
            <a:endParaRPr lang="en-GB" sz="1600" b="1" dirty="0">
              <a:latin typeface="Century Gothic" panose="020B0502020202020204" pitchFamily="34" charset="0"/>
            </a:endParaRPr>
          </a:p>
        </p:txBody>
      </p:sp>
    </p:spTree>
    <p:extLst>
      <p:ext uri="{BB962C8B-B14F-4D97-AF65-F5344CB8AC3E}">
        <p14:creationId xmlns:p14="http://schemas.microsoft.com/office/powerpoint/2010/main" val="418338619"/>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Additional dates for your diary </a:t>
            </a:r>
            <a:endParaRPr lang="en-US"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566173-BACF-F00A-24AC-65367944DEED}"/>
              </a:ext>
            </a:extLst>
          </p:cNvPr>
          <p:cNvSpPr>
            <a:spLocks noGrp="1"/>
          </p:cNvSpPr>
          <p:nvPr>
            <p:ph sz="quarter" idx="1"/>
          </p:nvPr>
        </p:nvSpPr>
        <p:spPr>
          <a:xfrm>
            <a:off x="914400" y="2024844"/>
            <a:ext cx="7772400" cy="3994956"/>
          </a:xfrm>
        </p:spPr>
        <p:txBody>
          <a:bodyPr>
            <a:normAutofit/>
          </a:bodyPr>
          <a:lstStyle/>
          <a:p>
            <a:r>
              <a:rPr lang="en-GB" sz="1800" b="1" dirty="0">
                <a:latin typeface="Century Gothic" panose="020B0502020202020204" pitchFamily="34" charset="0"/>
              </a:rPr>
              <a:t>Y</a:t>
            </a:r>
            <a:r>
              <a:rPr lang="en-US" sz="1800" b="1" dirty="0" err="1">
                <a:latin typeface="Century Gothic" panose="020B0502020202020204" pitchFamily="34" charset="0"/>
              </a:rPr>
              <a:t>ou</a:t>
            </a:r>
            <a:r>
              <a:rPr lang="en-US" sz="1800" b="1" dirty="0">
                <a:latin typeface="Century Gothic" panose="020B0502020202020204" pitchFamily="34" charset="0"/>
              </a:rPr>
              <a:t> are warmly invited to attend the new entrants service of blessing on Thursday 21 September, at 9.30am, in church. </a:t>
            </a:r>
          </a:p>
          <a:p>
            <a:r>
              <a:rPr lang="en-US" sz="1800" b="1" dirty="0">
                <a:latin typeface="Century Gothic" panose="020B0502020202020204" pitchFamily="34" charset="0"/>
              </a:rPr>
              <a:t>We encourage you to attend the phonics and reading workshop for parents on Thursday 5 October, 2.30-3pm, in school. </a:t>
            </a:r>
          </a:p>
          <a:p>
            <a:r>
              <a:rPr lang="en-US" sz="1800" b="1" dirty="0">
                <a:latin typeface="Century Gothic" panose="020B0502020202020204" pitchFamily="34" charset="0"/>
              </a:rPr>
              <a:t>On Thursday 7 December, 11am, we welcome you to join us in school to see the children perform the Early Year’s Nativity. </a:t>
            </a:r>
            <a:endParaRPr lang="en-GB" sz="1800" b="1" dirty="0">
              <a:latin typeface="Century Gothic" panose="020B0502020202020204" pitchFamily="34" charset="0"/>
            </a:endParaRPr>
          </a:p>
        </p:txBody>
      </p:sp>
    </p:spTree>
    <p:extLst>
      <p:ext uri="{BB962C8B-B14F-4D97-AF65-F5344CB8AC3E}">
        <p14:creationId xmlns:p14="http://schemas.microsoft.com/office/powerpoint/2010/main" val="1423548820"/>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4F1B2-3E7A-5811-A5BA-C8E12A5858DB}"/>
              </a:ext>
            </a:extLst>
          </p:cNvPr>
          <p:cNvSpPr>
            <a:spLocks noGrp="1"/>
          </p:cNvSpPr>
          <p:nvPr>
            <p:ph type="title"/>
          </p:nvPr>
        </p:nvSpPr>
        <p:spPr>
          <a:xfrm>
            <a:off x="914400" y="274638"/>
            <a:ext cx="7772400" cy="814102"/>
          </a:xfrm>
        </p:spPr>
        <p:txBody>
          <a:bodyPr/>
          <a:lstStyle/>
          <a:p>
            <a:r>
              <a:rPr lang="en-GB" dirty="0">
                <a:solidFill>
                  <a:schemeClr val="bg1"/>
                </a:solidFill>
              </a:rPr>
              <a:t>Parent Volunteers</a:t>
            </a:r>
            <a:endParaRPr lang="en-US" dirty="0">
              <a:solidFill>
                <a:schemeClr val="bg1"/>
              </a:solidFill>
            </a:endParaRPr>
          </a:p>
        </p:txBody>
      </p:sp>
      <p:sp>
        <p:nvSpPr>
          <p:cNvPr id="3" name="Content Placeholder 2">
            <a:extLst>
              <a:ext uri="{FF2B5EF4-FFF2-40B4-BE49-F238E27FC236}">
                <a16:creationId xmlns:a16="http://schemas.microsoft.com/office/drawing/2014/main" id="{F5F6169A-A560-E966-214F-1E309EDF240C}"/>
              </a:ext>
            </a:extLst>
          </p:cNvPr>
          <p:cNvSpPr>
            <a:spLocks noGrp="1"/>
          </p:cNvSpPr>
          <p:nvPr>
            <p:ph sz="quarter" idx="1"/>
          </p:nvPr>
        </p:nvSpPr>
        <p:spPr/>
        <p:txBody>
          <a:bodyPr/>
          <a:lstStyle/>
          <a:p>
            <a:r>
              <a:rPr lang="en-GB" dirty="0">
                <a:latin typeface="Century Gothic" panose="020B0502020202020204" pitchFamily="34" charset="0"/>
              </a:rPr>
              <a:t>If you would like to volunteer to read with children at school, please sign up on the sheet tonight</a:t>
            </a:r>
          </a:p>
          <a:p>
            <a:r>
              <a:rPr lang="en-GB" dirty="0">
                <a:latin typeface="Century Gothic" panose="020B0502020202020204" pitchFamily="34" charset="0"/>
              </a:rPr>
              <a:t>Your details will be held on a central </a:t>
            </a:r>
            <a:r>
              <a:rPr lang="en-GB">
                <a:latin typeface="Century Gothic" panose="020B0502020202020204" pitchFamily="34" charset="0"/>
              </a:rPr>
              <a:t>volunteering record, </a:t>
            </a:r>
            <a:r>
              <a:rPr lang="en-GB" dirty="0">
                <a:latin typeface="Century Gothic" panose="020B0502020202020204" pitchFamily="34" charset="0"/>
              </a:rPr>
              <a:t>and you could be asked to volunteer in any year group</a:t>
            </a:r>
            <a:endParaRPr lang="en-US" dirty="0">
              <a:latin typeface="Century Gothic" panose="020B0502020202020204" pitchFamily="34" charset="0"/>
            </a:endParaRPr>
          </a:p>
          <a:p>
            <a:r>
              <a:rPr lang="en-US" dirty="0">
                <a:latin typeface="Century Gothic" panose="020B0502020202020204" pitchFamily="34" charset="0"/>
              </a:rPr>
              <a:t>We may be inundated so please don’t be offended if you don’t get called up!</a:t>
            </a:r>
            <a:endParaRPr lang="en-GB" dirty="0">
              <a:latin typeface="Century Gothic" panose="020B0502020202020204" pitchFamily="34" charset="0"/>
            </a:endParaRPr>
          </a:p>
        </p:txBody>
      </p:sp>
    </p:spTree>
    <p:extLst>
      <p:ext uri="{BB962C8B-B14F-4D97-AF65-F5344CB8AC3E}">
        <p14:creationId xmlns:p14="http://schemas.microsoft.com/office/powerpoint/2010/main" val="490316990"/>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5292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914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0" marR="0" algn="ctr">
              <a:spcBef>
                <a:spcPts val="0"/>
              </a:spcBef>
              <a:spcAft>
                <a:spcPts val="0"/>
              </a:spcAft>
            </a:pP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7pm 21 September School Hall</a:t>
            </a:r>
          </a:p>
          <a:p>
            <a:pPr marL="0" marR="0" algn="ctr">
              <a:spcBef>
                <a:spcPts val="0"/>
              </a:spcBef>
              <a:spcAft>
                <a:spcPts val="0"/>
              </a:spcAft>
            </a:pPr>
            <a:endPar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endParaRPr>
          </a:p>
          <a:p>
            <a:pPr marL="0" marR="0" algn="ctr">
              <a:spcBef>
                <a:spcPts val="0"/>
              </a:spcBef>
              <a:spcAft>
                <a:spcPts val="0"/>
              </a:spcAft>
            </a:pPr>
            <a:endParaRPr lang="en-US" sz="1200" dirty="0">
              <a:effectLst/>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1183005" y="3573015"/>
            <a:ext cx="4901163" cy="32905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effectLs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Find out what we are funding</a:t>
            </a:r>
            <a:endParaRPr lang="en-US" sz="1200" dirty="0">
              <a:effectLs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Cheese &amp; wine social</a:t>
            </a:r>
            <a:endParaRPr lang="en-US"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25806" y="1124744"/>
            <a:ext cx="3492388" cy="1600200"/>
          </a:xfrm>
        </p:spPr>
        <p:txBody>
          <a:bodyPr>
            <a:noAutofit/>
          </a:bodyPr>
          <a:lstStyle/>
          <a:p>
            <a:r>
              <a:rPr lang="en-GB" sz="2800" b="1" dirty="0">
                <a:solidFill>
                  <a:schemeClr val="bg1"/>
                </a:solidFill>
                <a:latin typeface="Century Gothic" pitchFamily="34" charset="0"/>
              </a:rPr>
              <a:t>Thank you for taking the time to watch and listen to this presentation. Please ask us for any further information.</a:t>
            </a:r>
          </a:p>
        </p:txBody>
      </p:sp>
      <p:pic>
        <p:nvPicPr>
          <p:cNvPr id="7" name="Picture 1"/>
          <p:cNvPicPr>
            <a:picLocks noChangeAspect="1" noChangeArrowheads="1"/>
          </p:cNvPicPr>
          <p:nvPr/>
        </p:nvPicPr>
        <p:blipFill>
          <a:blip r:embed="rId2"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4">
      <a:dk1>
        <a:sysClr val="windowText" lastClr="000000"/>
      </a:dk1>
      <a:lt1>
        <a:sysClr val="window" lastClr="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E521EB6DB3E848B34502F8C6469E71" ma:contentTypeVersion="2" ma:contentTypeDescription="Create a new document." ma:contentTypeScope="" ma:versionID="de65b343d541f11738f9818e4f80569d">
  <xsd:schema xmlns:xsd="http://www.w3.org/2001/XMLSchema" xmlns:xs="http://www.w3.org/2001/XMLSchema" xmlns:p="http://schemas.microsoft.com/office/2006/metadata/properties" xmlns:ns3="bc782378-1156-4506-9829-de5ee260c9b5" targetNamespace="http://schemas.microsoft.com/office/2006/metadata/properties" ma:root="true" ma:fieldsID="27e9a7ed21b5cf061c0fcd6fc2be8441" ns3:_="">
    <xsd:import namespace="bc782378-1156-4506-9829-de5ee260c9b5"/>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782378-1156-4506-9829-de5ee260c9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FF4DBC8-484D-4103-B8C2-B57E2836B4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782378-1156-4506-9829-de5ee260c9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029AFF-8E86-42E6-A3D2-3740F3F407ED}">
  <ds:schemaRefs>
    <ds:schemaRef ds:uri="http://schemas.microsoft.com/sharepoint/v3/contenttype/forms"/>
  </ds:schemaRefs>
</ds:datastoreItem>
</file>

<file path=customXml/itemProps3.xml><?xml version="1.0" encoding="utf-8"?>
<ds:datastoreItem xmlns:ds="http://schemas.openxmlformats.org/officeDocument/2006/customXml" ds:itemID="{9828DE7F-A9F0-4D17-96F9-25BDD076CF29}">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bc782378-1156-4506-9829-de5ee260c9b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Equity</Template>
  <TotalTime>9231</TotalTime>
  <Words>2086</Words>
  <Application>Microsoft Office PowerPoint</Application>
  <PresentationFormat>On-screen Show (4:3)</PresentationFormat>
  <Paragraphs>106</Paragraphs>
  <Slides>20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Franklin Gothic Book</vt:lpstr>
      <vt:lpstr>Perpetua</vt:lpstr>
      <vt:lpstr>Symbol</vt:lpstr>
      <vt:lpstr>Wingdings 2</vt:lpstr>
      <vt:lpstr>Equity</vt:lpstr>
      <vt:lpstr>Welcome to  the Reception Class  Curriculum  Information Evening</vt:lpstr>
      <vt:lpstr>Reception Team   Mrs Allaway  Mrs Booth  Mrs Young  Mrs Bromell</vt:lpstr>
      <vt:lpstr>Settling in &amp; communication </vt:lpstr>
      <vt:lpstr>Photograph permissions</vt:lpstr>
      <vt:lpstr>Learning in Reception</vt:lpstr>
      <vt:lpstr>An overview of EYFS</vt:lpstr>
      <vt:lpstr>Teaching approaches </vt:lpstr>
      <vt:lpstr>Reading and Phonics </vt:lpstr>
      <vt:lpstr>Maths Mastery </vt:lpstr>
      <vt:lpstr>Home learning &amp; supporting your child’s learning in school</vt:lpstr>
      <vt:lpstr>Seesaw learning journal  </vt:lpstr>
      <vt:lpstr>General information </vt:lpstr>
      <vt:lpstr>General information </vt:lpstr>
      <vt:lpstr>PowerPoint Presentation</vt:lpstr>
      <vt:lpstr>Enrichment opportunities </vt:lpstr>
      <vt:lpstr>Forest School </vt:lpstr>
      <vt:lpstr>Additional dates for your diary </vt:lpstr>
      <vt:lpstr>Parent Volunteers</vt:lpstr>
      <vt:lpstr>PSA</vt:lpstr>
      <vt:lpstr>PowerPoint Presentation</vt:lpstr>
    </vt:vector>
  </TitlesOfParts>
  <Company>Presentation Magazine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Emma Allaway</cp:lastModifiedBy>
  <cp:revision>150</cp:revision>
  <cp:lastPrinted>2023-09-14T11:38:08Z</cp:lastPrinted>
  <dcterms:created xsi:type="dcterms:W3CDTF">2005-03-15T10:04:38Z</dcterms:created>
  <dcterms:modified xsi:type="dcterms:W3CDTF">2023-09-14T13:05:35Z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0x010100B3E521EB6DB3E848B34502F8C6469E71</vt:lpwstr>
  </property>
</Properties>
</file>