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67" r:id="rId3"/>
    <p:sldId id="292" r:id="rId4"/>
    <p:sldId id="270" r:id="rId5"/>
    <p:sldId id="302" r:id="rId6"/>
    <p:sldId id="297" r:id="rId7"/>
    <p:sldId id="303" r:id="rId8"/>
    <p:sldId id="314" r:id="rId9"/>
    <p:sldId id="277" r:id="rId10"/>
    <p:sldId id="312" r:id="rId11"/>
    <p:sldId id="315" r:id="rId12"/>
    <p:sldId id="299" r:id="rId13"/>
    <p:sldId id="313" r:id="rId14"/>
    <p:sldId id="316" r:id="rId15"/>
    <p:sldId id="301" r:id="rId16"/>
    <p:sldId id="300" r:id="rId1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B7DE"/>
    <a:srgbClr val="D9C8F8"/>
    <a:srgbClr val="9C8DF3"/>
    <a:srgbClr val="FF8B8B"/>
    <a:srgbClr val="F1F484"/>
    <a:srgbClr val="A3E4EB"/>
    <a:srgbClr val="90ECA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286" autoAdjust="0"/>
    <p:restoredTop sz="94660"/>
  </p:normalViewPr>
  <p:slideViewPr>
    <p:cSldViewPr snapToGrid="0">
      <p:cViewPr varScale="1">
        <p:scale>
          <a:sx n="111" d="100"/>
          <a:sy n="111" d="100"/>
        </p:scale>
        <p:origin x="4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73DF181-3136-4AA4-A530-ADAFC2F3D8EE}" type="datetimeFigureOut">
              <a:rPr lang="en-US" smtClean="0"/>
              <a:t>9/27/2024</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87C95A6-C09B-4393-85EA-C99C83AFC586}" type="slidenum">
              <a:rPr lang="en-US" smtClean="0"/>
              <a:t>‹#›</a:t>
            </a:fld>
            <a:endParaRPr lang="en-US"/>
          </a:p>
        </p:txBody>
      </p:sp>
    </p:spTree>
    <p:extLst>
      <p:ext uri="{BB962C8B-B14F-4D97-AF65-F5344CB8AC3E}">
        <p14:creationId xmlns:p14="http://schemas.microsoft.com/office/powerpoint/2010/main" val="14990660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1888F48-9C02-47DB-A52B-A142D4F63507}" type="slidenum">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14179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6DAA24A-B09C-49D8-A45F-398CDE88EF99}" type="slidenum">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18927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077D76B4-8605-4406-B8B6-47A0C3437864}" type="slidenum">
              <a:rPr lang="en-GB" altLang="en-US"/>
              <a:pPr>
                <a:spcBef>
                  <a:spcPct val="0"/>
                </a:spcBef>
              </a:pPr>
              <a:t>9</a:t>
            </a:fld>
            <a:endParaRPr lang="en-GB" altLang="en-US"/>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6552188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useBgFill="1">
        <p:nvSpPr>
          <p:cNvPr id="13" name="Rounded Rectangle 12"/>
          <p:cNvSpPr/>
          <p:nvPr/>
        </p:nvSpPr>
        <p:spPr>
          <a:xfrm>
            <a:off x="87084" y="69756"/>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Subtitle 8"/>
          <p:cNvSpPr>
            <a:spLocks noGrp="1"/>
          </p:cNvSpPr>
          <p:nvPr>
            <p:ph type="subTitle" idx="1"/>
          </p:nvPr>
        </p:nvSpPr>
        <p:spPr>
          <a:xfrm>
            <a:off x="1727200" y="3200400"/>
            <a:ext cx="85344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pPr>
              <a:defRPr/>
            </a:pPr>
            <a:endParaRPr lang="en-GB"/>
          </a:p>
        </p:txBody>
      </p:sp>
      <p:sp>
        <p:nvSpPr>
          <p:cNvPr id="17" name="Footer Placeholder 16"/>
          <p:cNvSpPr>
            <a:spLocks noGrp="1"/>
          </p:cNvSpPr>
          <p:nvPr>
            <p:ph type="ftr" sz="quarter" idx="11"/>
          </p:nvPr>
        </p:nvSpPr>
        <p:spPr/>
        <p:txBody>
          <a:bodyPr/>
          <a:lstStyle/>
          <a:p>
            <a:pPr>
              <a:defRPr/>
            </a:pPr>
            <a:endParaRPr lang="en-GB"/>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B963A3DE-0A86-4A1B-AFBE-064265022219}" type="slidenum">
              <a:rPr lang="en-GB" altLang="en-US" smtClean="0"/>
              <a:pPr>
                <a:defRPr/>
              </a:pPr>
              <a:t>‹#›</a:t>
            </a:fld>
            <a:endParaRPr lang="en-GB" altLang="en-US"/>
          </a:p>
        </p:txBody>
      </p:sp>
      <p:sp>
        <p:nvSpPr>
          <p:cNvPr id="7" name="Rectangle 6"/>
          <p:cNvSpPr/>
          <p:nvPr/>
        </p:nvSpPr>
        <p:spPr>
          <a:xfrm>
            <a:off x="83909" y="1449304"/>
            <a:ext cx="12028716"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Rectangle 9"/>
          <p:cNvSpPr/>
          <p:nvPr/>
        </p:nvSpPr>
        <p:spPr>
          <a:xfrm>
            <a:off x="83909" y="1396720"/>
            <a:ext cx="12028716"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Rectangle 10"/>
          <p:cNvSpPr/>
          <p:nvPr/>
        </p:nvSpPr>
        <p:spPr>
          <a:xfrm>
            <a:off x="83909" y="2976649"/>
            <a:ext cx="12028716"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Title 7"/>
          <p:cNvSpPr>
            <a:spLocks noGrp="1"/>
          </p:cNvSpPr>
          <p:nvPr>
            <p:ph type="ctrTitle"/>
          </p:nvPr>
        </p:nvSpPr>
        <p:spPr>
          <a:xfrm>
            <a:off x="609600" y="1505931"/>
            <a:ext cx="10972800" cy="1470025"/>
          </a:xfrm>
        </p:spPr>
        <p:txBody>
          <a:bodyPr anchor="ctr"/>
          <a:lstStyle>
            <a:lvl1pPr algn="ctr">
              <a:defRPr lang="en-US" dirty="0">
                <a:solidFill>
                  <a:srgbClr val="FFFFFF"/>
                </a:solidFill>
              </a:defRPr>
            </a:lvl1pPr>
          </a:lstStyle>
          <a:p>
            <a:r>
              <a:rPr kumimoji="0" lang="en-US"/>
              <a:t>Click to edit Master title style</a:t>
            </a:r>
          </a:p>
        </p:txBody>
      </p:sp>
      <p:sp>
        <p:nvSpPr>
          <p:cNvPr id="14" name="Rectangle 13"/>
          <p:cNvSpPr>
            <a:spLocks noChangeArrowheads="1"/>
          </p:cNvSpPr>
          <p:nvPr userDrawn="1"/>
        </p:nvSpPr>
        <p:spPr bwMode="auto">
          <a:xfrm>
            <a:off x="0" y="1"/>
            <a:ext cx="12192000" cy="3662363"/>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z="1800"/>
          </a:p>
        </p:txBody>
      </p:sp>
      <p:sp>
        <p:nvSpPr>
          <p:cNvPr id="15" name="Rectangle 14"/>
          <p:cNvSpPr>
            <a:spLocks noChangeArrowheads="1"/>
          </p:cNvSpPr>
          <p:nvPr userDrawn="1"/>
        </p:nvSpPr>
        <p:spPr bwMode="auto">
          <a:xfrm>
            <a:off x="0" y="6605588"/>
            <a:ext cx="12185651" cy="27781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z="1800"/>
          </a:p>
        </p:txBody>
      </p:sp>
      <p:sp>
        <p:nvSpPr>
          <p:cNvPr id="16" name="Rectangle 15"/>
          <p:cNvSpPr>
            <a:spLocks noChangeArrowheads="1"/>
          </p:cNvSpPr>
          <p:nvPr userDrawn="1"/>
        </p:nvSpPr>
        <p:spPr bwMode="auto">
          <a:xfrm>
            <a:off x="1" y="3617913"/>
            <a:ext cx="12196233" cy="21590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z="1800"/>
          </a:p>
        </p:txBody>
      </p:sp>
      <p:pic>
        <p:nvPicPr>
          <p:cNvPr id="18" name="Picture 15" descr="Chalkboar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t="2168"/>
          <a:stretch>
            <a:fillRect/>
          </a:stretch>
        </p:blipFill>
        <p:spPr bwMode="auto">
          <a:xfrm>
            <a:off x="2590800" y="0"/>
            <a:ext cx="6934200" cy="695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6" descr="CHALKS"/>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983567" y="4221163"/>
            <a:ext cx="4032251"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723287"/>
      </p:ext>
    </p:extLst>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F2799F1C-0C5A-42F9-BFD4-E1F1F4387EFE}" type="slidenum">
              <a:rPr lang="en-GB" altLang="en-US" smtClean="0"/>
              <a:pPr>
                <a:defRPr/>
              </a:pPr>
              <a:t>‹#›</a:t>
            </a:fld>
            <a:endParaRPr lang="en-GB" altLang="en-US"/>
          </a:p>
        </p:txBody>
      </p:sp>
      <p:sp>
        <p:nvSpPr>
          <p:cNvPr id="8" name="Content Placeholder 7"/>
          <p:cNvSpPr>
            <a:spLocks noGrp="1"/>
          </p:cNvSpPr>
          <p:nvPr>
            <p:ph sz="quarter" idx="1"/>
          </p:nvPr>
        </p:nvSpPr>
        <p:spPr>
          <a:xfrm>
            <a:off x="1219200" y="1447800"/>
            <a:ext cx="103632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946135439"/>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useBgFill="1">
        <p:nvSpPr>
          <p:cNvPr id="10" name="Rounded Rectangle 9"/>
          <p:cNvSpPr/>
          <p:nvPr/>
        </p:nvSpPr>
        <p:spPr>
          <a:xfrm>
            <a:off x="87084" y="69756"/>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Title 1"/>
          <p:cNvSpPr>
            <a:spLocks noGrp="1"/>
          </p:cNvSpPr>
          <p:nvPr>
            <p:ph type="title"/>
          </p:nvPr>
        </p:nvSpPr>
        <p:spPr>
          <a:xfrm>
            <a:off x="963084" y="952501"/>
            <a:ext cx="103632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963084" y="2547938"/>
            <a:ext cx="103632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a:xfrm>
            <a:off x="1066800" y="6172200"/>
            <a:ext cx="5334000" cy="457200"/>
          </a:xfrm>
        </p:spPr>
        <p:txBody>
          <a:bodyPr/>
          <a:lstStyle/>
          <a:p>
            <a:pPr>
              <a:defRPr/>
            </a:pPr>
            <a:endParaRPr lang="en-GB"/>
          </a:p>
        </p:txBody>
      </p:sp>
      <p:sp>
        <p:nvSpPr>
          <p:cNvPr id="7" name="Rectangle 6"/>
          <p:cNvSpPr/>
          <p:nvPr/>
        </p:nvSpPr>
        <p:spPr>
          <a:xfrm flipV="1">
            <a:off x="92550" y="2376830"/>
            <a:ext cx="120180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Rectangle 7"/>
          <p:cNvSpPr/>
          <p:nvPr/>
        </p:nvSpPr>
        <p:spPr>
          <a:xfrm>
            <a:off x="92195" y="2341476"/>
            <a:ext cx="12018375"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Rectangle 8"/>
          <p:cNvSpPr/>
          <p:nvPr/>
        </p:nvSpPr>
        <p:spPr>
          <a:xfrm>
            <a:off x="91075" y="2468880"/>
            <a:ext cx="12019495"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6" name="Slide Number Placeholder 5"/>
          <p:cNvSpPr>
            <a:spLocks noGrp="1"/>
          </p:cNvSpPr>
          <p:nvPr>
            <p:ph type="sldNum" sz="quarter" idx="12"/>
          </p:nvPr>
        </p:nvSpPr>
        <p:spPr>
          <a:xfrm>
            <a:off x="195072" y="6208776"/>
            <a:ext cx="609600" cy="457200"/>
          </a:xfrm>
        </p:spPr>
        <p:txBody>
          <a:bodyPr/>
          <a:lstStyle/>
          <a:p>
            <a:pPr>
              <a:defRPr/>
            </a:pPr>
            <a:fld id="{C7E53E02-F138-453F-9E03-EDC254836270}" type="slidenum">
              <a:rPr lang="en-GB" altLang="en-US" smtClean="0"/>
              <a:pPr>
                <a:defRPr/>
              </a:pPr>
              <a:t>‹#›</a:t>
            </a:fld>
            <a:endParaRPr lang="en-GB" altLang="en-US"/>
          </a:p>
        </p:txBody>
      </p:sp>
    </p:spTree>
    <p:extLst>
      <p:ext uri="{BB962C8B-B14F-4D97-AF65-F5344CB8AC3E}">
        <p14:creationId xmlns:p14="http://schemas.microsoft.com/office/powerpoint/2010/main" val="818719758"/>
      </p:ext>
    </p:extLst>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E858E9EA-8AC6-4A0A-92A8-B3079F51E26A}" type="slidenum">
              <a:rPr lang="en-GB" altLang="en-US" smtClean="0"/>
              <a:pPr>
                <a:defRPr/>
              </a:pPr>
              <a:t>‹#›</a:t>
            </a:fld>
            <a:endParaRPr lang="en-GB" altLang="en-US"/>
          </a:p>
        </p:txBody>
      </p:sp>
      <p:sp>
        <p:nvSpPr>
          <p:cNvPr id="9" name="Content Placeholder 8"/>
          <p:cNvSpPr>
            <a:spLocks noGrp="1"/>
          </p:cNvSpPr>
          <p:nvPr>
            <p:ph sz="quarter" idx="1"/>
          </p:nvPr>
        </p:nvSpPr>
        <p:spPr>
          <a:xfrm>
            <a:off x="12192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65786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2390407558"/>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273050"/>
            <a:ext cx="103632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12192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6040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0F460630-D364-47E1-8D26-C9365A996C2F}" type="slidenum">
              <a:rPr lang="en-GB" altLang="en-US" smtClean="0"/>
              <a:pPr>
                <a:defRPr/>
              </a:pPr>
              <a:t>‹#›</a:t>
            </a:fld>
            <a:endParaRPr lang="en-GB" altLang="en-US"/>
          </a:p>
        </p:txBody>
      </p:sp>
      <p:sp>
        <p:nvSpPr>
          <p:cNvPr id="11" name="Content Placeholder 10"/>
          <p:cNvSpPr>
            <a:spLocks noGrp="1"/>
          </p:cNvSpPr>
          <p:nvPr>
            <p:ph sz="half" idx="2"/>
          </p:nvPr>
        </p:nvSpPr>
        <p:spPr>
          <a:xfrm>
            <a:off x="12192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66040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818834686"/>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87B5C401-05CA-4E68-B06C-2C0C835232A2}" type="slidenum">
              <a:rPr lang="en-GB" altLang="en-US" smtClean="0"/>
              <a:pPr>
                <a:defRPr/>
              </a:pPr>
              <a:t>‹#›</a:t>
            </a:fld>
            <a:endParaRPr lang="en-GB" altLang="en-US"/>
          </a:p>
        </p:txBody>
      </p:sp>
    </p:spTree>
    <p:extLst>
      <p:ext uri="{BB962C8B-B14F-4D97-AF65-F5344CB8AC3E}">
        <p14:creationId xmlns:p14="http://schemas.microsoft.com/office/powerpoint/2010/main" val="3247717702"/>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43A6A45D-3924-467C-85E0-36E5D79857E5}" type="slidenum">
              <a:rPr lang="en-GB" altLang="en-US" smtClean="0"/>
              <a:pPr>
                <a:defRPr/>
              </a:pPr>
              <a:t>‹#›</a:t>
            </a:fld>
            <a:endParaRPr lang="en-GB" altLang="en-US"/>
          </a:p>
        </p:txBody>
      </p:sp>
    </p:spTree>
    <p:extLst>
      <p:ext uri="{BB962C8B-B14F-4D97-AF65-F5344CB8AC3E}">
        <p14:creationId xmlns:p14="http://schemas.microsoft.com/office/powerpoint/2010/main" val="4100205446"/>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useBgFill="1">
        <p:nvSpPr>
          <p:cNvPr id="9" name="Rounded Rectangle 8"/>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Title 1"/>
          <p:cNvSpPr>
            <a:spLocks noGrp="1"/>
          </p:cNvSpPr>
          <p:nvPr>
            <p:ph type="title"/>
          </p:nvPr>
        </p:nvSpPr>
        <p:spPr>
          <a:xfrm>
            <a:off x="1219200" y="273050"/>
            <a:ext cx="103632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1219200" y="1600200"/>
            <a:ext cx="2540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C3B30CA-A297-4A1D-8153-A3B4C36D1918}" type="slidenum">
              <a:rPr lang="en-GB" altLang="en-US" smtClean="0"/>
              <a:pPr>
                <a:defRPr/>
              </a:pPr>
              <a:t>‹#›</a:t>
            </a:fld>
            <a:endParaRPr lang="en-GB" altLang="en-US"/>
          </a:p>
        </p:txBody>
      </p:sp>
      <p:sp>
        <p:nvSpPr>
          <p:cNvPr id="11" name="Content Placeholder 10"/>
          <p:cNvSpPr>
            <a:spLocks noGrp="1"/>
          </p:cNvSpPr>
          <p:nvPr>
            <p:ph sz="quarter" idx="1"/>
          </p:nvPr>
        </p:nvSpPr>
        <p:spPr>
          <a:xfrm>
            <a:off x="3962400" y="1600200"/>
            <a:ext cx="7620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1799254397"/>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4900550"/>
            <a:ext cx="97536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1219200" y="5445825"/>
            <a:ext cx="97536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a:xfrm>
            <a:off x="1219200" y="6172200"/>
            <a:ext cx="5181600" cy="457200"/>
          </a:xfrm>
        </p:spPr>
        <p:txBody>
          <a:bodyPr/>
          <a:lstStyle/>
          <a:p>
            <a:pPr>
              <a:defRPr/>
            </a:pPr>
            <a:endParaRPr lang="en-GB"/>
          </a:p>
        </p:txBody>
      </p:sp>
      <p:sp>
        <p:nvSpPr>
          <p:cNvPr id="7" name="Slide Number Placeholder 6"/>
          <p:cNvSpPr>
            <a:spLocks noGrp="1"/>
          </p:cNvSpPr>
          <p:nvPr>
            <p:ph type="sldNum" sz="quarter" idx="12"/>
          </p:nvPr>
        </p:nvSpPr>
        <p:spPr>
          <a:xfrm>
            <a:off x="195072" y="6208776"/>
            <a:ext cx="609600" cy="457200"/>
          </a:xfrm>
        </p:spPr>
        <p:txBody>
          <a:bodyPr/>
          <a:lstStyle/>
          <a:p>
            <a:pPr>
              <a:defRPr/>
            </a:pPr>
            <a:fld id="{78E473FB-923B-42A9-A4F5-C63EF12E8CD2}" type="slidenum">
              <a:rPr lang="en-GB" altLang="en-US" smtClean="0"/>
              <a:pPr>
                <a:defRPr/>
              </a:pPr>
              <a:t>‹#›</a:t>
            </a:fld>
            <a:endParaRPr lang="en-GB" altLang="en-US"/>
          </a:p>
        </p:txBody>
      </p:sp>
      <p:sp>
        <p:nvSpPr>
          <p:cNvPr id="11" name="Rectangle 10"/>
          <p:cNvSpPr/>
          <p:nvPr/>
        </p:nvSpPr>
        <p:spPr>
          <a:xfrm flipV="1">
            <a:off x="91076" y="4683555"/>
            <a:ext cx="120091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Rectangle 11"/>
          <p:cNvSpPr/>
          <p:nvPr/>
        </p:nvSpPr>
        <p:spPr>
          <a:xfrm>
            <a:off x="91345" y="4650475"/>
            <a:ext cx="12008852"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3" name="Rectangle 12"/>
          <p:cNvSpPr/>
          <p:nvPr/>
        </p:nvSpPr>
        <p:spPr>
          <a:xfrm>
            <a:off x="91348" y="4773225"/>
            <a:ext cx="12008849"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3" name="Picture Placeholder 2"/>
          <p:cNvSpPr>
            <a:spLocks noGrp="1"/>
          </p:cNvSpPr>
          <p:nvPr>
            <p:ph type="pic" idx="1"/>
          </p:nvPr>
        </p:nvSpPr>
        <p:spPr>
          <a:xfrm>
            <a:off x="91078" y="66676"/>
            <a:ext cx="12002497"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extLst>
      <p:ext uri="{BB962C8B-B14F-4D97-AF65-F5344CB8AC3E}">
        <p14:creationId xmlns:p14="http://schemas.microsoft.com/office/powerpoint/2010/main" val="2023857786"/>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3CC5090D-F0F0-4085-B484-41564154146C}" type="slidenum">
              <a:rPr lang="en-GB" altLang="en-US" smtClean="0"/>
              <a:pPr>
                <a:defRPr/>
              </a:pPr>
              <a:t>‹#›</a:t>
            </a:fld>
            <a:endParaRPr lang="en-GB" altLang="en-US"/>
          </a:p>
        </p:txBody>
      </p:sp>
    </p:spTree>
    <p:extLst>
      <p:ext uri="{BB962C8B-B14F-4D97-AF65-F5344CB8AC3E}">
        <p14:creationId xmlns:p14="http://schemas.microsoft.com/office/powerpoint/2010/main" val="4002053201"/>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2"/>
            <a:ext cx="268224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219200" y="274641"/>
            <a:ext cx="7416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EA704C56-E8D9-4D4E-94E5-4E0026254E13}" type="slidenum">
              <a:rPr lang="en-GB" altLang="en-US" smtClean="0"/>
              <a:pPr>
                <a:defRPr/>
              </a:pPr>
              <a:t>‹#›</a:t>
            </a:fld>
            <a:endParaRPr lang="en-GB" altLang="en-US"/>
          </a:p>
        </p:txBody>
      </p:sp>
    </p:spTree>
    <p:extLst>
      <p:ext uri="{BB962C8B-B14F-4D97-AF65-F5344CB8AC3E}">
        <p14:creationId xmlns:p14="http://schemas.microsoft.com/office/powerpoint/2010/main" val="3019286018"/>
      </p:ext>
    </p:extLst>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1" y="260351"/>
            <a:ext cx="11055351" cy="720725"/>
          </a:xfrm>
        </p:spPr>
        <p:txBody>
          <a:bodyPr/>
          <a:lstStyle/>
          <a:p>
            <a:r>
              <a:rPr lang="en-US"/>
              <a:t>Click to edit Master title style</a:t>
            </a:r>
            <a:endParaRPr lang="en-GB"/>
          </a:p>
        </p:txBody>
      </p:sp>
      <p:sp>
        <p:nvSpPr>
          <p:cNvPr id="3" name="Table Placeholder 2"/>
          <p:cNvSpPr>
            <a:spLocks noGrp="1"/>
          </p:cNvSpPr>
          <p:nvPr>
            <p:ph type="tbl" idx="1"/>
          </p:nvPr>
        </p:nvSpPr>
        <p:spPr>
          <a:xfrm>
            <a:off x="609601" y="1484313"/>
            <a:ext cx="11055351" cy="4608512"/>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BAF79A5-73AA-4222-B8A3-988A680358AD}" type="slidenum">
              <a:rPr lang="en-GB" altLang="en-US"/>
              <a:pPr>
                <a:defRPr/>
              </a:pPr>
              <a:t>‹#›</a:t>
            </a:fld>
            <a:endParaRPr lang="en-GB" altLang="en-US"/>
          </a:p>
        </p:txBody>
      </p:sp>
    </p:spTree>
    <p:extLst>
      <p:ext uri="{BB962C8B-B14F-4D97-AF65-F5344CB8AC3E}">
        <p14:creationId xmlns:p14="http://schemas.microsoft.com/office/powerpoint/2010/main" val="495382286"/>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useBgFill="1">
        <p:nvSpPr>
          <p:cNvPr id="8" name="Rounded Rectangle 7"/>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sz="1800"/>
          </a:p>
        </p:txBody>
      </p:sp>
      <p:sp>
        <p:nvSpPr>
          <p:cNvPr id="22" name="Title Placeholder 21"/>
          <p:cNvSpPr>
            <a:spLocks noGrp="1"/>
          </p:cNvSpPr>
          <p:nvPr>
            <p:ph type="title"/>
          </p:nvPr>
        </p:nvSpPr>
        <p:spPr>
          <a:xfrm>
            <a:off x="1219200" y="274638"/>
            <a:ext cx="103632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1219200" y="1447800"/>
            <a:ext cx="103632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8229600" y="6191250"/>
            <a:ext cx="33020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en-GB"/>
          </a:p>
        </p:txBody>
      </p:sp>
      <p:sp>
        <p:nvSpPr>
          <p:cNvPr id="3" name="Footer Placeholder 2"/>
          <p:cNvSpPr>
            <a:spLocks noGrp="1"/>
          </p:cNvSpPr>
          <p:nvPr>
            <p:ph type="ftr" sz="quarter" idx="3"/>
          </p:nvPr>
        </p:nvSpPr>
        <p:spPr>
          <a:xfrm>
            <a:off x="1219200" y="6172200"/>
            <a:ext cx="52832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en-GB"/>
          </a:p>
        </p:txBody>
      </p:sp>
      <p:sp>
        <p:nvSpPr>
          <p:cNvPr id="23" name="Slide Number Placeholder 22"/>
          <p:cNvSpPr>
            <a:spLocks noGrp="1"/>
          </p:cNvSpPr>
          <p:nvPr>
            <p:ph type="sldNum" sz="quarter" idx="4"/>
          </p:nvPr>
        </p:nvSpPr>
        <p:spPr>
          <a:xfrm>
            <a:off x="195072" y="6210300"/>
            <a:ext cx="6096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E2D832F1-511C-4668-8B60-18F7B2890559}" type="slidenum">
              <a:rPr lang="en-GB" altLang="en-US" smtClean="0"/>
              <a:pPr>
                <a:defRPr/>
              </a:pPr>
              <a:t>‹#›</a:t>
            </a:fld>
            <a:endParaRPr lang="en-GB" altLang="en-US"/>
          </a:p>
        </p:txBody>
      </p:sp>
      <p:sp>
        <p:nvSpPr>
          <p:cNvPr id="10" name="Rectangle 8"/>
          <p:cNvSpPr>
            <a:spLocks noChangeArrowheads="1"/>
          </p:cNvSpPr>
          <p:nvPr userDrawn="1"/>
        </p:nvSpPr>
        <p:spPr bwMode="auto">
          <a:xfrm>
            <a:off x="-4233" y="1"/>
            <a:ext cx="12192000" cy="11969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z="1800"/>
          </a:p>
        </p:txBody>
      </p:sp>
      <p:sp>
        <p:nvSpPr>
          <p:cNvPr id="11" name="Rectangle 9"/>
          <p:cNvSpPr>
            <a:spLocks noChangeArrowheads="1"/>
          </p:cNvSpPr>
          <p:nvPr userDrawn="1"/>
        </p:nvSpPr>
        <p:spPr bwMode="auto">
          <a:xfrm>
            <a:off x="0" y="6308726"/>
            <a:ext cx="12185651" cy="2778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z="1800"/>
          </a:p>
        </p:txBody>
      </p:sp>
      <p:sp>
        <p:nvSpPr>
          <p:cNvPr id="12" name="Rectangle 10"/>
          <p:cNvSpPr>
            <a:spLocks noChangeArrowheads="1"/>
          </p:cNvSpPr>
          <p:nvPr userDrawn="1"/>
        </p:nvSpPr>
        <p:spPr bwMode="auto">
          <a:xfrm>
            <a:off x="-4233" y="1089025"/>
            <a:ext cx="12196233" cy="21590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z="1800"/>
          </a:p>
        </p:txBody>
      </p:sp>
      <p:sp>
        <p:nvSpPr>
          <p:cNvPr id="15" name="Rectangle 11"/>
          <p:cNvSpPr>
            <a:spLocks noChangeArrowheads="1"/>
          </p:cNvSpPr>
          <p:nvPr userDrawn="1"/>
        </p:nvSpPr>
        <p:spPr bwMode="auto">
          <a:xfrm>
            <a:off x="0" y="6605588"/>
            <a:ext cx="12185651" cy="27781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z="1800"/>
          </a:p>
        </p:txBody>
      </p:sp>
      <p:pic>
        <p:nvPicPr>
          <p:cNvPr id="16" name="Picture 12" descr="CHALKS"/>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287867" y="4689476"/>
            <a:ext cx="4032251"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2119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wipe dir="r"/>
  </p:transition>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mailto:admin@christchurchschool.herts.sch.uk" TargetMode="Externa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981200" y="1325762"/>
            <a:ext cx="8229600" cy="2103239"/>
          </a:xfrm>
        </p:spPr>
        <p:txBody>
          <a:bodyPr>
            <a:normAutofit fontScale="90000"/>
          </a:bodyPr>
          <a:lstStyle/>
          <a:p>
            <a:pPr eaLnBrk="1" hangingPunct="1"/>
            <a:r>
              <a:rPr lang="en-US" altLang="en-US" b="1" dirty="0">
                <a:latin typeface="Century Gothic" panose="020B0502020202020204" pitchFamily="34" charset="0"/>
              </a:rPr>
              <a:t>Welcome to </a:t>
            </a:r>
            <a:br>
              <a:rPr lang="en-US" altLang="en-US" b="1" dirty="0">
                <a:latin typeface="Century Gothic" panose="020B0502020202020204" pitchFamily="34" charset="0"/>
              </a:rPr>
            </a:br>
            <a:r>
              <a:rPr lang="en-US" altLang="en-US" b="1" dirty="0">
                <a:latin typeface="Century Gothic" panose="020B0502020202020204" pitchFamily="34" charset="0"/>
              </a:rPr>
              <a:t>Year 2</a:t>
            </a:r>
            <a:br>
              <a:rPr lang="en-US" altLang="en-US" b="1" dirty="0">
                <a:latin typeface="Century Gothic" panose="020B0502020202020204" pitchFamily="34" charset="0"/>
              </a:rPr>
            </a:br>
            <a:r>
              <a:rPr lang="en-US" altLang="en-US" b="1" dirty="0">
                <a:latin typeface="Century Gothic" panose="020B0502020202020204" pitchFamily="34" charset="0"/>
              </a:rPr>
              <a:t>Curriculum </a:t>
            </a:r>
            <a:br>
              <a:rPr lang="en-US" altLang="en-US" b="1" dirty="0">
                <a:latin typeface="Century Gothic" panose="020B0502020202020204" pitchFamily="34" charset="0"/>
              </a:rPr>
            </a:br>
            <a:r>
              <a:rPr lang="en-US" altLang="en-US" b="1" dirty="0">
                <a:latin typeface="Century Gothic" panose="020B0502020202020204" pitchFamily="34" charset="0"/>
              </a:rPr>
              <a:t>Information</a:t>
            </a:r>
          </a:p>
        </p:txBody>
      </p:sp>
      <p:pic>
        <p:nvPicPr>
          <p:cNvPr id="17409" name="Picture 1"/>
          <p:cNvPicPr>
            <a:picLocks noChangeAspect="1" noChangeArrowheads="1"/>
          </p:cNvPicPr>
          <p:nvPr/>
        </p:nvPicPr>
        <p:blipFill>
          <a:blip r:embed="rId3" cstate="print"/>
          <a:srcRect l="25984" t="7784" r="66538" b="75066"/>
          <a:stretch>
            <a:fillRect/>
          </a:stretch>
        </p:blipFill>
        <p:spPr bwMode="auto">
          <a:xfrm>
            <a:off x="9300356" y="0"/>
            <a:ext cx="1367644" cy="1764196"/>
          </a:xfrm>
          <a:prstGeom prst="rect">
            <a:avLst/>
          </a:prstGeom>
          <a:noFill/>
          <a:ln w="9525">
            <a:noFill/>
            <a:miter lim="800000"/>
            <a:headEnd/>
            <a:tailEnd/>
          </a:ln>
        </p:spPr>
      </p:pic>
    </p:spTree>
  </p:cSld>
  <p:clrMapOvr>
    <a:masterClrMapping/>
  </p:clrMapOvr>
  <p:transition advTm="4632">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
          <p:cNvSpPr/>
          <p:nvPr/>
        </p:nvSpPr>
        <p:spPr>
          <a:xfrm>
            <a:off x="4053840" y="620688"/>
            <a:ext cx="4033520" cy="5637212"/>
          </a:xfrm>
          <a:custGeom>
            <a:avLst/>
            <a:gdLst>
              <a:gd name="connsiteX0" fmla="*/ 137786 w 3632548"/>
              <a:gd name="connsiteY0" fmla="*/ 0 h 5636713"/>
              <a:gd name="connsiteX1" fmla="*/ 0 w 3632548"/>
              <a:gd name="connsiteY1" fmla="*/ 5611661 h 5636713"/>
              <a:gd name="connsiteX2" fmla="*/ 3632548 w 3632548"/>
              <a:gd name="connsiteY2" fmla="*/ 5636713 h 5636713"/>
              <a:gd name="connsiteX3" fmla="*/ 3482235 w 3632548"/>
              <a:gd name="connsiteY3" fmla="*/ 12526 h 5636713"/>
              <a:gd name="connsiteX4" fmla="*/ 137786 w 3632548"/>
              <a:gd name="connsiteY4" fmla="*/ 0 h 56367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2548" h="5636713">
                <a:moveTo>
                  <a:pt x="137786" y="0"/>
                </a:moveTo>
                <a:lnTo>
                  <a:pt x="0" y="5611661"/>
                </a:lnTo>
                <a:lnTo>
                  <a:pt x="3632548" y="5636713"/>
                </a:lnTo>
                <a:lnTo>
                  <a:pt x="3482235" y="12526"/>
                </a:lnTo>
                <a:lnTo>
                  <a:pt x="137786" y="0"/>
                </a:lnTo>
                <a:close/>
              </a:path>
            </a:pathLst>
          </a:custGeom>
          <a:solidFill>
            <a:srgbClr val="0204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a:solidFill>
                <a:prstClr val="white"/>
              </a:solidFill>
              <a:latin typeface="Perpetua"/>
            </a:endParaRPr>
          </a:p>
        </p:txBody>
      </p:sp>
      <p:sp>
        <p:nvSpPr>
          <p:cNvPr id="7171" name="Rectangle 2"/>
          <p:cNvSpPr>
            <a:spLocks noGrp="1" noChangeArrowheads="1"/>
          </p:cNvSpPr>
          <p:nvPr>
            <p:ph type="ctrTitle"/>
          </p:nvPr>
        </p:nvSpPr>
        <p:spPr>
          <a:xfrm>
            <a:off x="4268458" y="155074"/>
            <a:ext cx="3456384" cy="4139368"/>
          </a:xfrm>
        </p:spPr>
        <p:txBody>
          <a:bodyPr>
            <a:normAutofit fontScale="90000"/>
          </a:bodyPr>
          <a:lstStyle/>
          <a:p>
            <a:r>
              <a:rPr lang="en-US" altLang="en-US" b="1" dirty="0">
                <a:latin typeface="Century Gothic" panose="020B0502020202020204" pitchFamily="34" charset="0"/>
              </a:rPr>
              <a:t>Year 2 Team </a:t>
            </a:r>
            <a:br>
              <a:rPr lang="en-US" altLang="en-US" b="1" dirty="0">
                <a:latin typeface="Century Gothic" panose="020B0502020202020204" pitchFamily="34" charset="0"/>
              </a:rPr>
            </a:br>
            <a:br>
              <a:rPr lang="en-US" altLang="en-US" b="1" dirty="0">
                <a:latin typeface="Century Gothic" panose="020B0502020202020204" pitchFamily="34" charset="0"/>
              </a:rPr>
            </a:br>
            <a:br>
              <a:rPr lang="en-US" altLang="en-US" b="1" dirty="0">
                <a:latin typeface="Century Gothic" panose="020B0502020202020204" pitchFamily="34" charset="0"/>
              </a:rPr>
            </a:br>
            <a:r>
              <a:rPr lang="en-US" altLang="en-US" sz="3600" b="1" dirty="0">
                <a:latin typeface="Century Gothic" panose="020B0502020202020204" pitchFamily="34" charset="0"/>
              </a:rPr>
              <a:t>Miss Gilmore</a:t>
            </a:r>
            <a:br>
              <a:rPr lang="en-US" altLang="en-US" sz="3600" b="1" dirty="0">
                <a:latin typeface="Century Gothic" panose="020B0502020202020204" pitchFamily="34" charset="0"/>
              </a:rPr>
            </a:br>
            <a:r>
              <a:rPr lang="en-US" altLang="en-US" sz="3600" b="1" dirty="0" err="1">
                <a:latin typeface="Century Gothic" panose="020B0502020202020204" pitchFamily="34" charset="0"/>
              </a:rPr>
              <a:t>Mrs</a:t>
            </a:r>
            <a:r>
              <a:rPr lang="en-US" altLang="en-US" sz="3600" b="1" dirty="0">
                <a:latin typeface="Century Gothic" panose="020B0502020202020204" pitchFamily="34" charset="0"/>
              </a:rPr>
              <a:t> </a:t>
            </a:r>
            <a:r>
              <a:rPr lang="en-US" altLang="en-US" sz="3600" b="1" dirty="0" err="1">
                <a:latin typeface="Century Gothic" panose="020B0502020202020204" pitchFamily="34" charset="0"/>
              </a:rPr>
              <a:t>Allaway</a:t>
            </a:r>
            <a:br>
              <a:rPr lang="en-US" altLang="en-US" sz="3600" b="1" dirty="0">
                <a:latin typeface="Century Gothic" panose="020B0502020202020204" pitchFamily="34" charset="0"/>
              </a:rPr>
            </a:br>
            <a:r>
              <a:rPr lang="en-US" altLang="en-US" sz="3600" b="1" dirty="0" err="1">
                <a:latin typeface="Century Gothic" panose="020B0502020202020204" pitchFamily="34" charset="0"/>
              </a:rPr>
              <a:t>Mrs</a:t>
            </a:r>
            <a:r>
              <a:rPr lang="en-US" altLang="en-US" sz="3600" b="1" dirty="0">
                <a:latin typeface="Century Gothic" panose="020B0502020202020204" pitchFamily="34" charset="0"/>
              </a:rPr>
              <a:t> West</a:t>
            </a:r>
            <a:br>
              <a:rPr lang="en-US" altLang="en-US" sz="3600" b="1" dirty="0">
                <a:latin typeface="Century Gothic" panose="020B0502020202020204" pitchFamily="34" charset="0"/>
              </a:rPr>
            </a:br>
            <a:r>
              <a:rPr lang="en-US" altLang="en-US" sz="3600" b="1" dirty="0" err="1">
                <a:latin typeface="Century Gothic" panose="020B0502020202020204" pitchFamily="34" charset="0"/>
              </a:rPr>
              <a:t>Mrs</a:t>
            </a:r>
            <a:r>
              <a:rPr lang="en-US" altLang="en-US" sz="3600" b="1" dirty="0">
                <a:latin typeface="Century Gothic" panose="020B0502020202020204" pitchFamily="34" charset="0"/>
              </a:rPr>
              <a:t> Shaw</a:t>
            </a:r>
            <a:br>
              <a:rPr lang="en-US" altLang="en-US" sz="3600" b="1" dirty="0">
                <a:latin typeface="Century Gothic" panose="020B0502020202020204" pitchFamily="34" charset="0"/>
              </a:rPr>
            </a:br>
            <a:r>
              <a:rPr lang="en-US" altLang="en-US" sz="3600" b="1" dirty="0">
                <a:latin typeface="Century Gothic" panose="020B0502020202020204" pitchFamily="34" charset="0"/>
              </a:rPr>
              <a:t>Miss Henderson</a:t>
            </a:r>
            <a:br>
              <a:rPr lang="en-US" altLang="en-US" sz="3600" b="1" dirty="0">
                <a:latin typeface="Century Gothic" panose="020B0502020202020204" pitchFamily="34" charset="0"/>
              </a:rPr>
            </a:br>
            <a:r>
              <a:rPr lang="en-US" altLang="en-US" sz="3600" b="1" dirty="0" err="1">
                <a:latin typeface="Century Gothic" panose="020B0502020202020204" pitchFamily="34" charset="0"/>
              </a:rPr>
              <a:t>Mrs</a:t>
            </a:r>
            <a:r>
              <a:rPr lang="en-US" altLang="en-US" sz="3600" b="1" dirty="0">
                <a:latin typeface="Century Gothic" panose="020B0502020202020204" pitchFamily="34" charset="0"/>
              </a:rPr>
              <a:t> </a:t>
            </a:r>
            <a:r>
              <a:rPr lang="en-US" altLang="en-US" sz="3600" b="1" dirty="0" err="1">
                <a:latin typeface="Century Gothic" panose="020B0502020202020204" pitchFamily="34" charset="0"/>
              </a:rPr>
              <a:t>Edhouse</a:t>
            </a:r>
            <a:br>
              <a:rPr lang="en-US" altLang="en-US" sz="3600" b="1" dirty="0">
                <a:latin typeface="Century Gothic" panose="020B0502020202020204" pitchFamily="34" charset="0"/>
              </a:rPr>
            </a:br>
            <a:br>
              <a:rPr lang="en-US" altLang="en-US" sz="3600" b="1" dirty="0">
                <a:latin typeface="Century Gothic" panose="020B0502020202020204" pitchFamily="34" charset="0"/>
              </a:rPr>
            </a:br>
            <a:br>
              <a:rPr lang="en-US" altLang="en-US" sz="3600" dirty="0">
                <a:latin typeface="Century Gothic" panose="020B0502020202020204" pitchFamily="34" charset="0"/>
              </a:rPr>
            </a:br>
            <a:endParaRPr lang="en-US" altLang="en-US" sz="3600" dirty="0">
              <a:latin typeface="Century Gothic" panose="020B0502020202020204" pitchFamily="34" charset="0"/>
            </a:endParaRPr>
          </a:p>
        </p:txBody>
      </p:sp>
      <p:pic>
        <p:nvPicPr>
          <p:cNvPr id="7172" name="Picture 12" descr="CHAL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83906" y="4294442"/>
            <a:ext cx="3024187"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
          <p:cNvPicPr>
            <a:picLocks noChangeAspect="1" noChangeArrowheads="1"/>
          </p:cNvPicPr>
          <p:nvPr/>
        </p:nvPicPr>
        <p:blipFill>
          <a:blip r:embed="rId4" cstate="print"/>
          <a:srcRect l="25984" t="7784" r="66538" b="75066"/>
          <a:stretch>
            <a:fillRect/>
          </a:stretch>
        </p:blipFill>
        <p:spPr bwMode="auto">
          <a:xfrm>
            <a:off x="9300356" y="0"/>
            <a:ext cx="1367644" cy="1764196"/>
          </a:xfrm>
          <a:prstGeom prst="rect">
            <a:avLst/>
          </a:prstGeom>
          <a:noFill/>
          <a:ln w="9525">
            <a:noFill/>
            <a:miter lim="800000"/>
            <a:headEnd/>
            <a:tailEnd/>
          </a:ln>
        </p:spPr>
      </p:pic>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alpha val="20000"/>
          </a:schemeClr>
        </a:solidFill>
        <a:effectLst/>
      </p:bgPr>
    </p:bg>
    <p:spTree>
      <p:nvGrpSpPr>
        <p:cNvPr id="1" name=""/>
        <p:cNvGrpSpPr/>
        <p:nvPr/>
      </p:nvGrpSpPr>
      <p:grpSpPr>
        <a:xfrm>
          <a:off x="0" y="0"/>
          <a:ext cx="0" cy="0"/>
          <a:chOff x="0" y="0"/>
          <a:chExt cx="0" cy="0"/>
        </a:xfrm>
      </p:grpSpPr>
      <p:sp>
        <p:nvSpPr>
          <p:cNvPr id="5" name="Rectangle 4"/>
          <p:cNvSpPr/>
          <p:nvPr/>
        </p:nvSpPr>
        <p:spPr>
          <a:xfrm>
            <a:off x="417443" y="4729617"/>
            <a:ext cx="4343040"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a:solidFill>
                <a:srgbClr val="FF0000"/>
              </a:solidFill>
              <a:latin typeface="Perpetua"/>
            </a:endParaRPr>
          </a:p>
        </p:txBody>
      </p:sp>
      <p:sp>
        <p:nvSpPr>
          <p:cNvPr id="2" name="Title 1"/>
          <p:cNvSpPr>
            <a:spLocks noGrp="1"/>
          </p:cNvSpPr>
          <p:nvPr>
            <p:ph type="title"/>
          </p:nvPr>
        </p:nvSpPr>
        <p:spPr>
          <a:xfrm>
            <a:off x="2315580" y="0"/>
            <a:ext cx="7772400" cy="1143000"/>
          </a:xfrm>
        </p:spPr>
        <p:txBody>
          <a:bodyPr/>
          <a:lstStyle/>
          <a:p>
            <a:r>
              <a:rPr lang="en-GB" dirty="0">
                <a:solidFill>
                  <a:schemeClr val="bg1"/>
                </a:solidFill>
                <a:latin typeface="Century Gothic" pitchFamily="34" charset="0"/>
              </a:rPr>
              <a:t>Weekly Timetable</a:t>
            </a:r>
          </a:p>
        </p:txBody>
      </p:sp>
      <p:pic>
        <p:nvPicPr>
          <p:cNvPr id="4" name="Picture 1"/>
          <p:cNvPicPr>
            <a:picLocks noChangeAspect="1" noChangeArrowheads="1"/>
          </p:cNvPicPr>
          <p:nvPr/>
        </p:nvPicPr>
        <p:blipFill>
          <a:blip r:embed="rId2" cstate="print"/>
          <a:srcRect l="25984" t="7784" r="66538" b="75066"/>
          <a:stretch>
            <a:fillRect/>
          </a:stretch>
        </p:blipFill>
        <p:spPr bwMode="auto">
          <a:xfrm>
            <a:off x="9823986" y="0"/>
            <a:ext cx="844015" cy="1088740"/>
          </a:xfrm>
          <a:prstGeom prst="rect">
            <a:avLst/>
          </a:prstGeom>
          <a:noFill/>
          <a:ln w="9525">
            <a:noFill/>
            <a:miter lim="800000"/>
            <a:headEnd/>
            <a:tailEnd/>
          </a:ln>
        </p:spPr>
      </p:pic>
      <p:graphicFrame>
        <p:nvGraphicFramePr>
          <p:cNvPr id="7" name="Table 6">
            <a:extLst>
              <a:ext uri="{FF2B5EF4-FFF2-40B4-BE49-F238E27FC236}">
                <a16:creationId xmlns:a16="http://schemas.microsoft.com/office/drawing/2014/main" id="{A2AC48A4-E973-4A9A-9901-827BEB0BA9ED}"/>
              </a:ext>
            </a:extLst>
          </p:cNvPr>
          <p:cNvGraphicFramePr>
            <a:graphicFrameLocks noGrp="1"/>
          </p:cNvGraphicFramePr>
          <p:nvPr>
            <p:extLst>
              <p:ext uri="{D42A27DB-BD31-4B8C-83A1-F6EECF244321}">
                <p14:modId xmlns:p14="http://schemas.microsoft.com/office/powerpoint/2010/main" val="3626075233"/>
              </p:ext>
            </p:extLst>
          </p:nvPr>
        </p:nvGraphicFramePr>
        <p:xfrm>
          <a:off x="2027044" y="1425359"/>
          <a:ext cx="9084904" cy="5016318"/>
        </p:xfrm>
        <a:graphic>
          <a:graphicData uri="http://schemas.openxmlformats.org/drawingml/2006/table">
            <a:tbl>
              <a:tblPr firstRow="1" firstCol="1" lastRow="1" lastCol="1" bandRow="1" bandCol="1">
                <a:tableStyleId>{5C22544A-7EE6-4342-B048-85BDC9FD1C3A}</a:tableStyleId>
              </a:tblPr>
              <a:tblGrid>
                <a:gridCol w="1097759">
                  <a:extLst>
                    <a:ext uri="{9D8B030D-6E8A-4147-A177-3AD203B41FA5}">
                      <a16:colId xmlns:a16="http://schemas.microsoft.com/office/drawing/2014/main" val="2336556387"/>
                    </a:ext>
                  </a:extLst>
                </a:gridCol>
                <a:gridCol w="428267">
                  <a:extLst>
                    <a:ext uri="{9D8B030D-6E8A-4147-A177-3AD203B41FA5}">
                      <a16:colId xmlns:a16="http://schemas.microsoft.com/office/drawing/2014/main" val="3662208760"/>
                    </a:ext>
                  </a:extLst>
                </a:gridCol>
                <a:gridCol w="1160332">
                  <a:extLst>
                    <a:ext uri="{9D8B030D-6E8A-4147-A177-3AD203B41FA5}">
                      <a16:colId xmlns:a16="http://schemas.microsoft.com/office/drawing/2014/main" val="2476285645"/>
                    </a:ext>
                  </a:extLst>
                </a:gridCol>
                <a:gridCol w="1160332">
                  <a:extLst>
                    <a:ext uri="{9D8B030D-6E8A-4147-A177-3AD203B41FA5}">
                      <a16:colId xmlns:a16="http://schemas.microsoft.com/office/drawing/2014/main" val="3889199886"/>
                    </a:ext>
                  </a:extLst>
                </a:gridCol>
                <a:gridCol w="278629">
                  <a:extLst>
                    <a:ext uri="{9D8B030D-6E8A-4147-A177-3AD203B41FA5}">
                      <a16:colId xmlns:a16="http://schemas.microsoft.com/office/drawing/2014/main" val="415607189"/>
                    </a:ext>
                  </a:extLst>
                </a:gridCol>
                <a:gridCol w="278629">
                  <a:extLst>
                    <a:ext uri="{9D8B030D-6E8A-4147-A177-3AD203B41FA5}">
                      <a16:colId xmlns:a16="http://schemas.microsoft.com/office/drawing/2014/main" val="865059598"/>
                    </a:ext>
                  </a:extLst>
                </a:gridCol>
                <a:gridCol w="1504593">
                  <a:extLst>
                    <a:ext uri="{9D8B030D-6E8A-4147-A177-3AD203B41FA5}">
                      <a16:colId xmlns:a16="http://schemas.microsoft.com/office/drawing/2014/main" val="4123170990"/>
                    </a:ext>
                  </a:extLst>
                </a:gridCol>
                <a:gridCol w="1114513">
                  <a:extLst>
                    <a:ext uri="{9D8B030D-6E8A-4147-A177-3AD203B41FA5}">
                      <a16:colId xmlns:a16="http://schemas.microsoft.com/office/drawing/2014/main" val="3199935625"/>
                    </a:ext>
                  </a:extLst>
                </a:gridCol>
                <a:gridCol w="278629">
                  <a:extLst>
                    <a:ext uri="{9D8B030D-6E8A-4147-A177-3AD203B41FA5}">
                      <a16:colId xmlns:a16="http://schemas.microsoft.com/office/drawing/2014/main" val="3149381145"/>
                    </a:ext>
                  </a:extLst>
                </a:gridCol>
                <a:gridCol w="496195">
                  <a:extLst>
                    <a:ext uri="{9D8B030D-6E8A-4147-A177-3AD203B41FA5}">
                      <a16:colId xmlns:a16="http://schemas.microsoft.com/office/drawing/2014/main" val="540731760"/>
                    </a:ext>
                  </a:extLst>
                </a:gridCol>
                <a:gridCol w="643513">
                  <a:extLst>
                    <a:ext uri="{9D8B030D-6E8A-4147-A177-3AD203B41FA5}">
                      <a16:colId xmlns:a16="http://schemas.microsoft.com/office/drawing/2014/main" val="2597636116"/>
                    </a:ext>
                  </a:extLst>
                </a:gridCol>
                <a:gridCol w="643513">
                  <a:extLst>
                    <a:ext uri="{9D8B030D-6E8A-4147-A177-3AD203B41FA5}">
                      <a16:colId xmlns:a16="http://schemas.microsoft.com/office/drawing/2014/main" val="1404710677"/>
                    </a:ext>
                  </a:extLst>
                </a:gridCol>
              </a:tblGrid>
              <a:tr h="672608">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 </a:t>
                      </a:r>
                      <a:endParaRPr lang="en-US" sz="1100" b="1" dirty="0">
                        <a:solidFill>
                          <a:schemeClr val="tx1"/>
                        </a:solidFill>
                        <a:effectLst/>
                        <a:latin typeface="Century Gothic" panose="020B0502020202020204" pitchFamily="34"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71755" marR="71755" algn="ctr">
                        <a:spcBef>
                          <a:spcPts val="0"/>
                        </a:spcBef>
                        <a:spcAft>
                          <a:spcPts val="0"/>
                        </a:spcAft>
                      </a:pPr>
                      <a:r>
                        <a:rPr lang="en-GB" sz="1100" b="1" dirty="0">
                          <a:solidFill>
                            <a:schemeClr val="tx1"/>
                          </a:solidFill>
                          <a:effectLst/>
                          <a:latin typeface="Century Gothic" panose="020B0502020202020204" pitchFamily="34" charset="0"/>
                        </a:rPr>
                        <a:t>8.50</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9.00-9.30</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 </a:t>
                      </a:r>
                      <a:endParaRPr lang="en-US" sz="1100" b="1" dirty="0">
                        <a:solidFill>
                          <a:schemeClr val="tx1"/>
                        </a:solidFill>
                        <a:effectLst/>
                        <a:latin typeface="Century Gothic" panose="020B0502020202020204" pitchFamily="34"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9.30 – 10.15</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71755" marR="71755" algn="ctr">
                        <a:spcBef>
                          <a:spcPts val="0"/>
                        </a:spcBef>
                        <a:spcAft>
                          <a:spcPts val="0"/>
                        </a:spcAft>
                      </a:pPr>
                      <a:r>
                        <a:rPr lang="en-GB" sz="1100" b="1" dirty="0">
                          <a:solidFill>
                            <a:schemeClr val="tx1"/>
                          </a:solidFill>
                          <a:effectLst/>
                          <a:latin typeface="Century Gothic" panose="020B0502020202020204" pitchFamily="34" charset="0"/>
                        </a:rPr>
                        <a:t>10.15</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71755" marR="71755" algn="ctr">
                        <a:spcBef>
                          <a:spcPts val="0"/>
                        </a:spcBef>
                        <a:spcAft>
                          <a:spcPts val="0"/>
                        </a:spcAft>
                      </a:pPr>
                      <a:r>
                        <a:rPr lang="en-GB" sz="1100" b="1" dirty="0">
                          <a:solidFill>
                            <a:schemeClr val="tx1"/>
                          </a:solidFill>
                          <a:effectLst/>
                          <a:latin typeface="Century Gothic" panose="020B0502020202020204" pitchFamily="34" charset="0"/>
                        </a:rPr>
                        <a:t>10.30</a:t>
                      </a:r>
                      <a:endParaRPr lang="en-US" sz="1100" b="1" dirty="0">
                        <a:solidFill>
                          <a:schemeClr val="tx1"/>
                        </a:solidFill>
                        <a:effectLst/>
                        <a:latin typeface="Century Gothic" panose="020B0502020202020204" pitchFamily="34" charset="0"/>
                      </a:endParaRPr>
                    </a:p>
                    <a:p>
                      <a:pPr marL="71755" marR="71755" algn="ctr">
                        <a:spcBef>
                          <a:spcPts val="0"/>
                        </a:spcBef>
                        <a:spcAft>
                          <a:spcPts val="0"/>
                        </a:spcAft>
                      </a:pPr>
                      <a:r>
                        <a:rPr lang="en-GB" sz="1100" b="1" dirty="0">
                          <a:solidFill>
                            <a:schemeClr val="tx1"/>
                          </a:solidFill>
                          <a:effectLst/>
                          <a:latin typeface="Century Gothic" panose="020B0502020202020204" pitchFamily="34" charset="0"/>
                        </a:rPr>
                        <a:t> </a:t>
                      </a:r>
                      <a:endParaRPr lang="en-US" sz="1100" b="1" dirty="0">
                        <a:solidFill>
                          <a:schemeClr val="tx1"/>
                        </a:solidFill>
                        <a:effectLst/>
                        <a:latin typeface="Century Gothic" panose="020B0502020202020204" pitchFamily="34" charset="0"/>
                      </a:endParaRPr>
                    </a:p>
                    <a:p>
                      <a:pPr marL="71755" marR="71755" algn="l">
                        <a:spcBef>
                          <a:spcPts val="0"/>
                        </a:spcBef>
                        <a:spcAft>
                          <a:spcPts val="0"/>
                        </a:spcAft>
                      </a:pPr>
                      <a:r>
                        <a:rPr lang="en-GB" sz="1100" b="1" dirty="0">
                          <a:solidFill>
                            <a:schemeClr val="tx1"/>
                          </a:solidFill>
                          <a:effectLst/>
                          <a:latin typeface="Century Gothic" panose="020B0502020202020204" pitchFamily="34" charset="0"/>
                        </a:rPr>
                        <a:t> </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10.45 – 11.40</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 </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11.40 – 12.00</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71755" marR="71755" algn="ctr">
                        <a:spcBef>
                          <a:spcPts val="0"/>
                        </a:spcBef>
                        <a:spcAft>
                          <a:spcPts val="0"/>
                        </a:spcAft>
                      </a:pPr>
                      <a:r>
                        <a:rPr lang="en-GB" sz="1100" b="1" dirty="0">
                          <a:solidFill>
                            <a:schemeClr val="tx1"/>
                          </a:solidFill>
                          <a:effectLst/>
                          <a:latin typeface="Century Gothic" panose="020B0502020202020204" pitchFamily="34" charset="0"/>
                        </a:rPr>
                        <a:t>12.00</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71755" marR="71755" algn="ctr">
                        <a:spcBef>
                          <a:spcPts val="0"/>
                        </a:spcBef>
                        <a:spcAft>
                          <a:spcPts val="0"/>
                        </a:spcAft>
                      </a:pPr>
                      <a:r>
                        <a:rPr lang="en-GB" sz="1100" b="1" dirty="0">
                          <a:solidFill>
                            <a:schemeClr val="tx1"/>
                          </a:solidFill>
                          <a:effectLst/>
                          <a:latin typeface="Century Gothic" panose="020B0502020202020204" pitchFamily="34" charset="0"/>
                        </a:rPr>
                        <a:t>1.00</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1.30– 3.15</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 </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extLst>
                  <a:ext uri="{0D108BD9-81ED-4DB2-BD59-A6C34878D82A}">
                    <a16:rowId xmlns:a16="http://schemas.microsoft.com/office/drawing/2014/main" val="2717053716"/>
                  </a:ext>
                </a:extLst>
              </a:tr>
              <a:tr h="666554">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Monday</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 </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Assembly</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Value</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5">
                  <a:txBody>
                    <a:bodyPr/>
                    <a:lstStyle/>
                    <a:p>
                      <a:pPr marL="71755" marR="71755" algn="ctr">
                        <a:spcBef>
                          <a:spcPts val="0"/>
                        </a:spcBef>
                        <a:spcAft>
                          <a:spcPts val="0"/>
                        </a:spcAft>
                      </a:pPr>
                      <a:r>
                        <a:rPr lang="en-GB" sz="1100" b="1" dirty="0">
                          <a:solidFill>
                            <a:schemeClr val="tx1"/>
                          </a:solidFill>
                          <a:effectLst/>
                          <a:latin typeface="Century Gothic" panose="020B0502020202020204" pitchFamily="34" charset="0"/>
                        </a:rPr>
                        <a:t>Registration</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Assembly</a:t>
                      </a:r>
                    </a:p>
                    <a:p>
                      <a:pPr marL="0" marR="0" algn="ctr">
                        <a:spcBef>
                          <a:spcPts val="0"/>
                        </a:spcBef>
                        <a:spcAft>
                          <a:spcPts val="0"/>
                        </a:spcAft>
                      </a:pPr>
                      <a:endParaRPr lang="en-GB" sz="1100" b="1" dirty="0">
                        <a:solidFill>
                          <a:schemeClr val="tx1"/>
                        </a:solidFill>
                        <a:effectLst/>
                        <a:latin typeface="Century Gothic" panose="020B0502020202020204" pitchFamily="34"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English</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3E4EB"/>
                    </a:solidFill>
                  </a:tcPr>
                </a:tc>
                <a:tc rowSpan="5">
                  <a:txBody>
                    <a:bodyPr/>
                    <a:lstStyle/>
                    <a:p>
                      <a:pPr marL="71755" marR="71755" algn="ctr">
                        <a:spcBef>
                          <a:spcPts val="0"/>
                        </a:spcBef>
                        <a:spcAft>
                          <a:spcPts val="0"/>
                        </a:spcAft>
                      </a:pPr>
                      <a:r>
                        <a:rPr lang="en-GB" sz="1100" b="1" dirty="0">
                          <a:solidFill>
                            <a:schemeClr val="tx1"/>
                          </a:solidFill>
                          <a:effectLst/>
                          <a:latin typeface="Century Gothic" panose="020B0502020202020204" pitchFamily="34" charset="0"/>
                        </a:rPr>
                        <a:t>Break</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5">
                  <a:txBody>
                    <a:bodyPr/>
                    <a:lstStyle/>
                    <a:p>
                      <a:pPr marL="71755" marR="71755" algn="ctr">
                        <a:spcBef>
                          <a:spcPts val="0"/>
                        </a:spcBef>
                        <a:spcAft>
                          <a:spcPts val="0"/>
                        </a:spcAft>
                      </a:pPr>
                      <a:r>
                        <a:rPr lang="en-GB"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rPr>
                        <a:t>Snack</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Maths</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F484"/>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Mastering Number</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 </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8B8B"/>
                    </a:solidFill>
                  </a:tcPr>
                </a:tc>
                <a:tc rowSpan="5">
                  <a:txBody>
                    <a:bodyPr/>
                    <a:lstStyle/>
                    <a:p>
                      <a:pPr marL="71755" marR="71755" algn="ctr">
                        <a:spcBef>
                          <a:spcPts val="0"/>
                        </a:spcBef>
                        <a:spcAft>
                          <a:spcPts val="0"/>
                        </a:spcAft>
                      </a:pPr>
                      <a:r>
                        <a:rPr lang="en-GB" sz="1100" b="1" dirty="0">
                          <a:solidFill>
                            <a:schemeClr val="tx1"/>
                          </a:solidFill>
                          <a:effectLst/>
                          <a:latin typeface="Century Gothic" panose="020B0502020202020204" pitchFamily="34" charset="0"/>
                        </a:rPr>
                        <a:t>Lunch </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5">
                  <a:txBody>
                    <a:bodyPr/>
                    <a:lstStyle/>
                    <a:p>
                      <a:pPr marL="71755" marR="71755" algn="ctr">
                        <a:spcBef>
                          <a:spcPts val="0"/>
                        </a:spcBef>
                        <a:spcAft>
                          <a:spcPts val="0"/>
                        </a:spcAft>
                      </a:pPr>
                      <a:r>
                        <a:rPr lang="en-GB" sz="1100" b="1" dirty="0">
                          <a:solidFill>
                            <a:schemeClr val="tx1"/>
                          </a:solidFill>
                          <a:effectLst/>
                          <a:latin typeface="Century Gothic" panose="020B0502020202020204" pitchFamily="34" charset="0"/>
                        </a:rPr>
                        <a:t>Class Novel</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Foundation subject</a:t>
                      </a:r>
                    </a:p>
                    <a:p>
                      <a:pPr marL="0" marR="0" algn="ctr">
                        <a:spcBef>
                          <a:spcPts val="0"/>
                        </a:spcBef>
                        <a:spcAft>
                          <a:spcPts val="0"/>
                        </a:spcAft>
                      </a:pPr>
                      <a:endParaRPr lang="en-GB"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3B7DE"/>
                    </a:solidFill>
                  </a:tcPr>
                </a:tc>
                <a:tc>
                  <a:txBody>
                    <a:bodyPr/>
                    <a:lstStyle/>
                    <a:p>
                      <a:pPr marL="0" marR="0" algn="ctr">
                        <a:spcBef>
                          <a:spcPts val="0"/>
                        </a:spcBef>
                        <a:spcAft>
                          <a:spcPts val="0"/>
                        </a:spcAft>
                      </a:pPr>
                      <a:endParaRPr lang="en-GB"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rPr>
                        <a:t>PE</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0ECA6"/>
                    </a:solidFill>
                  </a:tcPr>
                </a:tc>
                <a:extLst>
                  <a:ext uri="{0D108BD9-81ED-4DB2-BD59-A6C34878D82A}">
                    <a16:rowId xmlns:a16="http://schemas.microsoft.com/office/drawing/2014/main" val="1892528969"/>
                  </a:ext>
                </a:extLst>
              </a:tr>
              <a:tr h="833192">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Tuesday</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 </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 Assembly</a:t>
                      </a:r>
                    </a:p>
                    <a:p>
                      <a:pPr marL="0" marR="0" algn="ctr">
                        <a:spcBef>
                          <a:spcPts val="0"/>
                        </a:spcBef>
                        <a:spcAft>
                          <a:spcPts val="0"/>
                        </a:spcAft>
                      </a:pPr>
                      <a:r>
                        <a:rPr lang="en-GB"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rPr>
                        <a:t>Church</a:t>
                      </a:r>
                    </a:p>
                    <a:p>
                      <a:pPr marL="0" marR="0" algn="ctr">
                        <a:spcBef>
                          <a:spcPts val="0"/>
                        </a:spcBef>
                        <a:spcAft>
                          <a:spcPts val="0"/>
                        </a:spcAft>
                      </a:pPr>
                      <a:r>
                        <a:rPr lang="en-GB"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rPr>
                        <a:t>team</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US"/>
                    </a:p>
                  </a:txBody>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Assembly</a:t>
                      </a:r>
                    </a:p>
                    <a:p>
                      <a:pPr marL="0" marR="0" algn="ctr">
                        <a:spcBef>
                          <a:spcPts val="0"/>
                        </a:spcBef>
                        <a:spcAft>
                          <a:spcPts val="0"/>
                        </a:spcAft>
                      </a:pPr>
                      <a:endParaRPr lang="en-GB" sz="1100" b="1" dirty="0">
                        <a:solidFill>
                          <a:schemeClr val="tx1"/>
                        </a:solidFill>
                        <a:effectLst/>
                        <a:latin typeface="Century Gothic" panose="020B0502020202020204" pitchFamily="34"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English </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3E4EB"/>
                    </a:solidFill>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Maths</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F484"/>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Mastering Number</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8B8B"/>
                    </a:solidFill>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Foundation subject</a:t>
                      </a:r>
                    </a:p>
                    <a:p>
                      <a:pPr marL="0" marR="0" algn="ctr">
                        <a:spcBef>
                          <a:spcPts val="0"/>
                        </a:spcBef>
                        <a:spcAft>
                          <a:spcPts val="0"/>
                        </a:spcAft>
                      </a:pPr>
                      <a:endParaRPr lang="en-GB" sz="1100" b="1" dirty="0">
                        <a:solidFill>
                          <a:schemeClr val="tx1"/>
                        </a:solidFill>
                        <a:effectLst/>
                        <a:latin typeface="Century Gothic" panose="020B0502020202020204" pitchFamily="34" charset="0"/>
                      </a:endParaRPr>
                    </a:p>
                    <a:p>
                      <a:pPr marL="0" marR="0" algn="ctr">
                        <a:spcBef>
                          <a:spcPts val="0"/>
                        </a:spcBef>
                        <a:spcAft>
                          <a:spcPts val="0"/>
                        </a:spcAft>
                      </a:pPr>
                      <a:endParaRPr lang="en-US" sz="1100" b="1" dirty="0">
                        <a:solidFill>
                          <a:schemeClr val="tx1"/>
                        </a:solidFill>
                        <a:effectLst/>
                        <a:latin typeface="Century Gothic" panose="020B0502020202020204" pitchFamily="34"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3B7DE"/>
                    </a:solidFill>
                  </a:tcPr>
                </a:tc>
                <a:tc>
                  <a:txBody>
                    <a:bodyPr/>
                    <a:lstStyle/>
                    <a:p>
                      <a:pPr marL="0" marR="0" algn="ctr">
                        <a:spcBef>
                          <a:spcPts val="0"/>
                        </a:spcBef>
                        <a:spcAft>
                          <a:spcPts val="0"/>
                        </a:spcAft>
                      </a:pPr>
                      <a:endParaRPr lang="en-GB" sz="1100" b="1" dirty="0">
                        <a:solidFill>
                          <a:schemeClr val="tx1"/>
                        </a:solidFill>
                        <a:effectLst/>
                        <a:latin typeface="Century Gothic" panose="020B0502020202020204" pitchFamily="34" charset="0"/>
                      </a:endParaRPr>
                    </a:p>
                    <a:p>
                      <a:pPr marL="0" marR="0" algn="ctr">
                        <a:spcBef>
                          <a:spcPts val="0"/>
                        </a:spcBef>
                        <a:spcAft>
                          <a:spcPts val="0"/>
                        </a:spcAft>
                      </a:pPr>
                      <a:r>
                        <a:rPr lang="en-US" sz="1100" b="1" dirty="0">
                          <a:solidFill>
                            <a:schemeClr val="tx1"/>
                          </a:solidFill>
                          <a:effectLst/>
                          <a:latin typeface="Century Gothic" panose="020B0502020202020204" pitchFamily="34" charset="0"/>
                        </a:rPr>
                        <a:t>PE</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0ECA6"/>
                    </a:solidFill>
                  </a:tcPr>
                </a:tc>
                <a:extLst>
                  <a:ext uri="{0D108BD9-81ED-4DB2-BD59-A6C34878D82A}">
                    <a16:rowId xmlns:a16="http://schemas.microsoft.com/office/drawing/2014/main" val="971754210"/>
                  </a:ext>
                </a:extLst>
              </a:tr>
              <a:tr h="666554">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Wednesday</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 </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Assembly</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Singing</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US"/>
                    </a:p>
                  </a:txBody>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Assembly</a:t>
                      </a:r>
                    </a:p>
                    <a:p>
                      <a:pPr marL="0" marR="0" algn="ctr">
                        <a:spcBef>
                          <a:spcPts val="0"/>
                        </a:spcBef>
                        <a:spcAft>
                          <a:spcPts val="0"/>
                        </a:spcAft>
                      </a:pPr>
                      <a:endParaRPr lang="en-GB" sz="1100" b="1" dirty="0">
                        <a:solidFill>
                          <a:schemeClr val="tx1"/>
                        </a:solidFill>
                        <a:effectLst/>
                        <a:latin typeface="Century Gothic" panose="020B0502020202020204" pitchFamily="34"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English (comprehension)</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3E4EB"/>
                    </a:solidFill>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Maths</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F484"/>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Mastering Number</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8B8B"/>
                    </a:solidFill>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rPr>
                        <a:t>Computing</a:t>
                      </a:r>
                    </a:p>
                    <a:p>
                      <a:pPr marL="0" marR="0" algn="ctr">
                        <a:spcBef>
                          <a:spcPts val="0"/>
                        </a:spcBef>
                        <a:spcAft>
                          <a:spcPts val="0"/>
                        </a:spcAft>
                      </a:pP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marL="0" marR="0" algn="ctr">
                        <a:spcBef>
                          <a:spcPts val="0"/>
                        </a:spcBef>
                        <a:spcAft>
                          <a:spcPts val="0"/>
                        </a:spcAft>
                      </a:pPr>
                      <a:endParaRPr lang="en-GB"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rPr>
                        <a:t>Music </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9C8F8"/>
                    </a:solidFill>
                  </a:tcPr>
                </a:tc>
                <a:extLst>
                  <a:ext uri="{0D108BD9-81ED-4DB2-BD59-A6C34878D82A}">
                    <a16:rowId xmlns:a16="http://schemas.microsoft.com/office/drawing/2014/main" val="2816448307"/>
                  </a:ext>
                </a:extLst>
              </a:tr>
              <a:tr h="666554">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Thursday</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 </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Sharing/OPAL</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US"/>
                    </a:p>
                  </a:txBody>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Assembly</a:t>
                      </a:r>
                    </a:p>
                    <a:p>
                      <a:pPr marL="0" marR="0" algn="ctr">
                        <a:spcBef>
                          <a:spcPts val="0"/>
                        </a:spcBef>
                        <a:spcAft>
                          <a:spcPts val="0"/>
                        </a:spcAft>
                      </a:pPr>
                      <a:endParaRPr lang="en-GB"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 </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English</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3E4EB"/>
                    </a:solidFill>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Maths</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F484"/>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effectLst/>
                          <a:latin typeface="Century Gothic" panose="020B0502020202020204" pitchFamily="34" charset="0"/>
                        </a:rPr>
                        <a:t>Mastering Number</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8B8B"/>
                    </a:solidFill>
                  </a:tcPr>
                </a:tc>
                <a:tc vMerge="1">
                  <a:txBody>
                    <a:bodyPr/>
                    <a:lstStyle/>
                    <a:p>
                      <a:endParaRPr lang="en-US"/>
                    </a:p>
                  </a:txBody>
                  <a:tcPr/>
                </a:tc>
                <a:tc vMerge="1">
                  <a:txBody>
                    <a:bodyPr/>
                    <a:lstStyle/>
                    <a:p>
                      <a:endParaRPr lang="en-US"/>
                    </a:p>
                  </a:txBody>
                  <a:tcPr/>
                </a:tc>
                <a:tc gridSpan="2">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Foundation subject</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 </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3B7DE"/>
                    </a:solidFill>
                  </a:tcPr>
                </a:tc>
                <a:tc hMerge="1">
                  <a:txBody>
                    <a:bodyPr/>
                    <a:lstStyle/>
                    <a:p>
                      <a:endParaRPr lang="en-US"/>
                    </a:p>
                  </a:txBody>
                  <a:tcPr/>
                </a:tc>
                <a:extLst>
                  <a:ext uri="{0D108BD9-81ED-4DB2-BD59-A6C34878D82A}">
                    <a16:rowId xmlns:a16="http://schemas.microsoft.com/office/drawing/2014/main" val="2212321251"/>
                  </a:ext>
                </a:extLst>
              </a:tr>
              <a:tr h="1158550">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Friday</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 </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Assembly</a:t>
                      </a:r>
                      <a:endParaRPr lang="en-US" sz="1100" b="1" dirty="0">
                        <a:solidFill>
                          <a:schemeClr val="tx1"/>
                        </a:solidFill>
                        <a:effectLst/>
                        <a:latin typeface="Century Gothic" panose="020B0502020202020204" pitchFamily="34" charset="0"/>
                      </a:endParaRPr>
                    </a:p>
                    <a:p>
                      <a:pPr marL="0" marR="0" algn="ctr">
                        <a:spcBef>
                          <a:spcPts val="0"/>
                        </a:spcBef>
                        <a:spcAft>
                          <a:spcPts val="0"/>
                        </a:spcAft>
                      </a:pPr>
                      <a:r>
                        <a:rPr lang="en-GB" sz="1100" b="1" dirty="0">
                          <a:solidFill>
                            <a:schemeClr val="tx1"/>
                          </a:solidFill>
                          <a:effectLst/>
                          <a:latin typeface="Century Gothic" panose="020B0502020202020204" pitchFamily="34" charset="0"/>
                        </a:rPr>
                        <a:t>Achievement</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US"/>
                    </a:p>
                  </a:txBody>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Spelling</a:t>
                      </a:r>
                    </a:p>
                    <a:p>
                      <a:pPr marL="0" marR="0" algn="ctr">
                        <a:spcBef>
                          <a:spcPts val="0"/>
                        </a:spcBef>
                        <a:spcAft>
                          <a:spcPts val="0"/>
                        </a:spcAft>
                      </a:pPr>
                      <a:endParaRPr lang="en-GB" sz="1100" b="1" dirty="0">
                        <a:solidFill>
                          <a:schemeClr val="tx1"/>
                        </a:solidFill>
                        <a:effectLst/>
                        <a:latin typeface="Century Gothic" panose="020B0502020202020204" pitchFamily="34"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rPr>
                        <a:t>English</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3E4EB"/>
                    </a:solidFill>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Maths</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F484"/>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effectLst/>
                          <a:latin typeface="Century Gothic" panose="020B0502020202020204" pitchFamily="34" charset="0"/>
                        </a:rPr>
                        <a:t>Mastering Number</a:t>
                      </a: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endParaRPr lang="en-US" sz="1100" b="1" dirty="0">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8B8B"/>
                    </a:solidFill>
                  </a:tcPr>
                </a:tc>
                <a:tc vMerge="1">
                  <a:txBody>
                    <a:bodyPr/>
                    <a:lstStyle/>
                    <a:p>
                      <a:endParaRPr lang="en-US"/>
                    </a:p>
                  </a:txBody>
                  <a:tcPr/>
                </a:tc>
                <a:tc vMerge="1">
                  <a:txBody>
                    <a:bodyPr/>
                    <a:lstStyle/>
                    <a:p>
                      <a:endParaRPr lang="en-US"/>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effectLst/>
                          <a:latin typeface="Century Gothic" panose="020B0502020202020204" pitchFamily="34" charset="0"/>
                        </a:rPr>
                        <a:t>Assembly</a:t>
                      </a:r>
                    </a:p>
                    <a:p>
                      <a:pPr marL="0" marR="0" algn="ctr">
                        <a:spcBef>
                          <a:spcPts val="0"/>
                        </a:spcBef>
                        <a:spcAft>
                          <a:spcPts val="0"/>
                        </a:spcAft>
                      </a:pPr>
                      <a:endParaRPr lang="en-GB" sz="1100" b="1" dirty="0">
                        <a:solidFill>
                          <a:schemeClr val="tx1"/>
                        </a:solidFill>
                        <a:effectLst/>
                        <a:latin typeface="Century Gothic" panose="020B0502020202020204" pitchFamily="34" charset="0"/>
                      </a:endParaRPr>
                    </a:p>
                    <a:p>
                      <a:pPr marL="0" marR="0" algn="ctr">
                        <a:spcBef>
                          <a:spcPts val="0"/>
                        </a:spcBef>
                        <a:spcAft>
                          <a:spcPts val="0"/>
                        </a:spcAft>
                      </a:pPr>
                      <a:endParaRPr lang="en-GB" sz="1100" b="1" dirty="0">
                        <a:solidFill>
                          <a:schemeClr val="tx1"/>
                        </a:solidFill>
                        <a:effectLst/>
                        <a:latin typeface="Century Gothic" panose="020B0502020202020204" pitchFamily="34" charset="0"/>
                      </a:endParaRP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a:txBody>
                    <a:bodyPr/>
                    <a:lstStyle/>
                    <a:p>
                      <a:pPr marL="0" marR="0" algn="ctr">
                        <a:spcBef>
                          <a:spcPts val="0"/>
                        </a:spcBef>
                        <a:spcAft>
                          <a:spcPts val="0"/>
                        </a:spcAft>
                      </a:pPr>
                      <a:r>
                        <a:rPr lang="en-GB" sz="1100" b="1" dirty="0">
                          <a:solidFill>
                            <a:schemeClr val="tx1"/>
                          </a:solidFill>
                          <a:effectLst/>
                          <a:latin typeface="Century Gothic" panose="020B0502020202020204" pitchFamily="34" charset="0"/>
                        </a:rPr>
                        <a:t>PSHE</a:t>
                      </a:r>
                    </a:p>
                  </a:txBody>
                  <a:tcPr marL="56470" marR="564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3384776101"/>
                  </a:ext>
                </a:extLst>
              </a:tr>
            </a:tbl>
          </a:graphicData>
        </a:graphic>
      </p:graphicFrame>
    </p:spTree>
    <p:extLst>
      <p:ext uri="{BB962C8B-B14F-4D97-AF65-F5344CB8AC3E}">
        <p14:creationId xmlns:p14="http://schemas.microsoft.com/office/powerpoint/2010/main" val="1470027455"/>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5440" y="130324"/>
            <a:ext cx="7772400" cy="900100"/>
          </a:xfrm>
        </p:spPr>
        <p:txBody>
          <a:bodyPr/>
          <a:lstStyle/>
          <a:p>
            <a:r>
              <a:rPr lang="en-GB" dirty="0">
                <a:solidFill>
                  <a:schemeClr val="bg1"/>
                </a:solidFill>
                <a:latin typeface="Century Gothic" pitchFamily="34" charset="0"/>
              </a:rPr>
              <a:t>Home Learning</a:t>
            </a:r>
          </a:p>
        </p:txBody>
      </p:sp>
      <p:pic>
        <p:nvPicPr>
          <p:cNvPr id="4" name="Picture 1"/>
          <p:cNvPicPr>
            <a:picLocks noChangeAspect="1" noChangeArrowheads="1"/>
          </p:cNvPicPr>
          <p:nvPr/>
        </p:nvPicPr>
        <p:blipFill>
          <a:blip r:embed="rId2" cstate="print"/>
          <a:srcRect l="25984" t="7784" r="66538" b="75066"/>
          <a:stretch>
            <a:fillRect/>
          </a:stretch>
        </p:blipFill>
        <p:spPr bwMode="auto">
          <a:xfrm>
            <a:off x="9823986" y="36004"/>
            <a:ext cx="844015" cy="1088740"/>
          </a:xfrm>
          <a:prstGeom prst="rect">
            <a:avLst/>
          </a:prstGeom>
          <a:noFill/>
          <a:ln w="9525">
            <a:noFill/>
            <a:miter lim="800000"/>
            <a:headEnd/>
            <a:tailEnd/>
          </a:ln>
        </p:spPr>
      </p:pic>
      <p:sp>
        <p:nvSpPr>
          <p:cNvPr id="7" name="Rectangle 1">
            <a:extLst>
              <a:ext uri="{FF2B5EF4-FFF2-40B4-BE49-F238E27FC236}">
                <a16:creationId xmlns:a16="http://schemas.microsoft.com/office/drawing/2014/main" id="{7C7D781B-3D27-4A4F-BEA8-8621791DDD11}"/>
              </a:ext>
            </a:extLst>
          </p:cNvPr>
          <p:cNvSpPr>
            <a:spLocks noGrp="1" noChangeArrowheads="1"/>
          </p:cNvSpPr>
          <p:nvPr>
            <p:ph sz="quarter" idx="1"/>
          </p:nvPr>
        </p:nvSpPr>
        <p:spPr bwMode="auto">
          <a:xfrm>
            <a:off x="189186" y="1302931"/>
            <a:ext cx="12002814" cy="3939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eaLnBrk="0" fontAlgn="base" hangingPunct="0">
              <a:spcBef>
                <a:spcPct val="0"/>
              </a:spcBef>
              <a:spcAft>
                <a:spcPct val="0"/>
              </a:spcAft>
              <a:buClrTx/>
              <a:buSzTx/>
              <a:buFont typeface="Arial" panose="020B0604020202020204" pitchFamily="34" charset="0"/>
              <a:buChar char="•"/>
            </a:pPr>
            <a:endParaRPr lang="en-US" altLang="en-US" sz="1800" dirty="0">
              <a:latin typeface="Arial" panose="020B0604020202020204" pitchFamily="34" charset="0"/>
            </a:endParaRPr>
          </a:p>
          <a:p>
            <a:pPr eaLnBrk="0" fontAlgn="base" hangingPunct="0">
              <a:spcBef>
                <a:spcPct val="0"/>
              </a:spcBef>
              <a:spcAft>
                <a:spcPct val="0"/>
              </a:spcAft>
              <a:buClrTx/>
              <a:buSzTx/>
              <a:buFont typeface="Arial" panose="020B0604020202020204" pitchFamily="34" charset="0"/>
              <a:buChar char="•"/>
            </a:pPr>
            <a:r>
              <a:rPr lang="en-US" altLang="en-US" sz="2400" dirty="0">
                <a:latin typeface="Century Gothic" pitchFamily="34" charset="0"/>
              </a:rPr>
              <a:t>Reading books sent home on a Tuesday and should be returned the following week. Please read daily with your child at home. </a:t>
            </a:r>
          </a:p>
          <a:p>
            <a:pPr eaLnBrk="0" fontAlgn="base" hangingPunct="0">
              <a:spcBef>
                <a:spcPct val="0"/>
              </a:spcBef>
              <a:spcAft>
                <a:spcPct val="0"/>
              </a:spcAft>
              <a:buClrTx/>
              <a:buSzTx/>
              <a:buFont typeface="Arial" panose="020B0604020202020204" pitchFamily="34" charset="0"/>
              <a:buChar char="•"/>
            </a:pPr>
            <a:r>
              <a:rPr lang="en-US" altLang="en-US" sz="2400" dirty="0">
                <a:latin typeface="Century Gothic" pitchFamily="34" charset="0"/>
              </a:rPr>
              <a:t>The children should focus on the New Curriculum spelling list (years 1 and 2). I will add weekly spellings on seesaw to practice for upcoming quizzes. </a:t>
            </a:r>
          </a:p>
          <a:p>
            <a:pPr eaLnBrk="0" fontAlgn="base" hangingPunct="0">
              <a:spcBef>
                <a:spcPct val="0"/>
              </a:spcBef>
              <a:spcAft>
                <a:spcPct val="0"/>
              </a:spcAft>
              <a:buClrTx/>
              <a:buSzTx/>
              <a:buFont typeface="Arial" panose="020B0604020202020204" pitchFamily="34" charset="0"/>
              <a:buChar char="•"/>
            </a:pPr>
            <a:r>
              <a:rPr lang="en-US" altLang="en-US" sz="2400" dirty="0" err="1">
                <a:latin typeface="Century Gothic" pitchFamily="34" charset="0"/>
              </a:rPr>
              <a:t>Maths</a:t>
            </a:r>
            <a:r>
              <a:rPr lang="en-US" altLang="en-US" sz="2400" dirty="0">
                <a:latin typeface="Century Gothic" pitchFamily="34" charset="0"/>
              </a:rPr>
              <a:t> homework </a:t>
            </a:r>
          </a:p>
          <a:p>
            <a:pPr marL="0" indent="0" eaLnBrk="0" fontAlgn="base" hangingPunct="0">
              <a:spcBef>
                <a:spcPct val="0"/>
              </a:spcBef>
              <a:spcAft>
                <a:spcPct val="0"/>
              </a:spcAft>
              <a:buClrTx/>
              <a:buSzTx/>
              <a:buNone/>
            </a:pPr>
            <a:r>
              <a:rPr lang="en-US" altLang="en-US" sz="2400" dirty="0">
                <a:latin typeface="Century Gothic" pitchFamily="34" charset="0"/>
              </a:rPr>
              <a:t>- Mastering number (Autumn)</a:t>
            </a:r>
          </a:p>
          <a:p>
            <a:pPr marL="0" indent="0" eaLnBrk="0" fontAlgn="base" hangingPunct="0">
              <a:spcBef>
                <a:spcPct val="0"/>
              </a:spcBef>
              <a:spcAft>
                <a:spcPct val="0"/>
              </a:spcAft>
              <a:buClrTx/>
              <a:buSzTx/>
              <a:buNone/>
            </a:pPr>
            <a:r>
              <a:rPr lang="en-US" altLang="en-US" sz="2400" dirty="0">
                <a:latin typeface="Century Gothic" pitchFamily="34" charset="0"/>
              </a:rPr>
              <a:t>- </a:t>
            </a:r>
            <a:r>
              <a:rPr lang="en-US" altLang="en-US" sz="2400" dirty="0" err="1">
                <a:latin typeface="Century Gothic" pitchFamily="34" charset="0"/>
              </a:rPr>
              <a:t>Numbots</a:t>
            </a:r>
            <a:r>
              <a:rPr lang="en-US" altLang="en-US" sz="2400" dirty="0">
                <a:latin typeface="Century Gothic" pitchFamily="34" charset="0"/>
              </a:rPr>
              <a:t> (Spring)</a:t>
            </a:r>
          </a:p>
          <a:p>
            <a:pPr marL="0" indent="0" eaLnBrk="0" fontAlgn="base" hangingPunct="0">
              <a:spcBef>
                <a:spcPct val="0"/>
              </a:spcBef>
              <a:spcAft>
                <a:spcPct val="0"/>
              </a:spcAft>
              <a:buClrTx/>
              <a:buSzTx/>
              <a:buNone/>
            </a:pPr>
            <a:r>
              <a:rPr lang="en-US" altLang="en-US" sz="2400" dirty="0">
                <a:latin typeface="Century Gothic" pitchFamily="34" charset="0"/>
              </a:rPr>
              <a:t>-  Times Table Rock Star TTRS (Summer).</a:t>
            </a:r>
          </a:p>
          <a:p>
            <a:pPr marL="0" indent="0" eaLnBrk="0" fontAlgn="base" hangingPunct="0">
              <a:spcBef>
                <a:spcPct val="0"/>
              </a:spcBef>
              <a:spcAft>
                <a:spcPct val="0"/>
              </a:spcAft>
              <a:buClrTx/>
              <a:buSzTx/>
              <a:buNone/>
            </a:pPr>
            <a:r>
              <a:rPr lang="en-US" altLang="en-US" sz="2000" dirty="0">
                <a:latin typeface="Century Gothic" pitchFamily="34" charset="0"/>
              </a:rPr>
              <a:t> </a:t>
            </a:r>
            <a:endParaRPr lang="en-US" altLang="en-US" sz="2400" dirty="0">
              <a:latin typeface="Century Gothic" pitchFamily="34" charset="0"/>
            </a:endParaRPr>
          </a:p>
          <a:p>
            <a:pPr marL="0" indent="0" eaLnBrk="0" fontAlgn="base" hangingPunct="0">
              <a:spcBef>
                <a:spcPct val="0"/>
              </a:spcBef>
              <a:spcAft>
                <a:spcPct val="0"/>
              </a:spcAft>
              <a:buClrTx/>
              <a:buSzTx/>
              <a:buNone/>
            </a:pPr>
            <a:br>
              <a:rPr lang="en-US" altLang="en-US" sz="800" dirty="0"/>
            </a:br>
            <a:endParaRPr lang="en-US" altLang="en-US" sz="1800" dirty="0">
              <a:latin typeface="Arial" panose="020B0604020202020204" pitchFamily="34" charset="0"/>
            </a:endParaRPr>
          </a:p>
        </p:txBody>
      </p:sp>
    </p:spTree>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8296" y="4761148"/>
            <a:ext cx="4773588"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73244" y="-124256"/>
            <a:ext cx="7772400" cy="1143000"/>
          </a:xfrm>
        </p:spPr>
        <p:txBody>
          <a:bodyPr/>
          <a:lstStyle/>
          <a:p>
            <a:r>
              <a:rPr lang="en-GB" dirty="0">
                <a:solidFill>
                  <a:schemeClr val="bg1"/>
                </a:solidFill>
                <a:latin typeface="Century Gothic" pitchFamily="34" charset="0"/>
              </a:rPr>
              <a:t>Reading</a:t>
            </a:r>
          </a:p>
        </p:txBody>
      </p:sp>
      <p:sp>
        <p:nvSpPr>
          <p:cNvPr id="3" name="Content Placeholder 2"/>
          <p:cNvSpPr>
            <a:spLocks noGrp="1"/>
          </p:cNvSpPr>
          <p:nvPr>
            <p:ph sz="quarter" idx="1"/>
          </p:nvPr>
        </p:nvSpPr>
        <p:spPr>
          <a:xfrm>
            <a:off x="79902" y="1523931"/>
            <a:ext cx="9943964" cy="4916626"/>
          </a:xfrm>
        </p:spPr>
        <p:txBody>
          <a:bodyPr>
            <a:normAutofit fontScale="85000" lnSpcReduction="20000"/>
          </a:bodyPr>
          <a:lstStyle/>
          <a:p>
            <a:r>
              <a:rPr lang="en-GB" sz="3100" dirty="0">
                <a:latin typeface="Century Gothic" pitchFamily="34" charset="0"/>
              </a:rPr>
              <a:t>Encourage your child to read every day</a:t>
            </a:r>
          </a:p>
          <a:p>
            <a:pPr marL="0" indent="0">
              <a:buNone/>
            </a:pPr>
            <a:endParaRPr lang="en-GB" sz="3100" dirty="0">
              <a:latin typeface="Century Gothic" pitchFamily="34" charset="0"/>
            </a:endParaRPr>
          </a:p>
          <a:p>
            <a:r>
              <a:rPr lang="en-GB" sz="3100" dirty="0">
                <a:latin typeface="Century Gothic" pitchFamily="34" charset="0"/>
              </a:rPr>
              <a:t>Please read </a:t>
            </a:r>
            <a:r>
              <a:rPr lang="en-GB" sz="3100" u="sng" dirty="0">
                <a:latin typeface="Century Gothic" pitchFamily="34" charset="0"/>
              </a:rPr>
              <a:t>WITH</a:t>
            </a:r>
            <a:r>
              <a:rPr lang="en-GB" sz="3100" dirty="0">
                <a:latin typeface="Century Gothic" pitchFamily="34" charset="0"/>
              </a:rPr>
              <a:t> your child at least two or three times a week, checking for understanding and then sign in the ‘Reading Record’ for us to see</a:t>
            </a:r>
          </a:p>
          <a:p>
            <a:pPr marL="0" indent="0">
              <a:buNone/>
            </a:pPr>
            <a:endParaRPr lang="en-GB" sz="3100" dirty="0">
              <a:latin typeface="Century Gothic" pitchFamily="34" charset="0"/>
            </a:endParaRPr>
          </a:p>
          <a:p>
            <a:r>
              <a:rPr lang="en-GB" sz="3100" dirty="0">
                <a:latin typeface="Century Gothic" pitchFamily="34" charset="0"/>
              </a:rPr>
              <a:t>Reading books to be changed on a Tuesday</a:t>
            </a:r>
          </a:p>
          <a:p>
            <a:endParaRPr lang="en-GB" sz="3100" dirty="0">
              <a:latin typeface="Century Gothic" pitchFamily="34" charset="0"/>
            </a:endParaRPr>
          </a:p>
          <a:p>
            <a:r>
              <a:rPr lang="en-GB" sz="3100" dirty="0">
                <a:latin typeface="Century Gothic" pitchFamily="34" charset="0"/>
              </a:rPr>
              <a:t>Please also read </a:t>
            </a:r>
            <a:r>
              <a:rPr lang="en-GB" sz="3100" u="sng" dirty="0">
                <a:latin typeface="Century Gothic" pitchFamily="34" charset="0"/>
              </a:rPr>
              <a:t>TO</a:t>
            </a:r>
            <a:r>
              <a:rPr lang="en-GB" sz="3100" dirty="0">
                <a:latin typeface="Century Gothic" pitchFamily="34" charset="0"/>
              </a:rPr>
              <a:t> your child</a:t>
            </a:r>
          </a:p>
          <a:p>
            <a:endParaRPr lang="en-GB" sz="3100" dirty="0">
              <a:latin typeface="Century Gothic" pitchFamily="34" charset="0"/>
            </a:endParaRPr>
          </a:p>
          <a:p>
            <a:r>
              <a:rPr lang="en-GB" sz="3100" dirty="0">
                <a:latin typeface="Century Gothic" pitchFamily="34" charset="0"/>
              </a:rPr>
              <a:t>A list of recommended reading for Year 2 is on the school website</a:t>
            </a:r>
          </a:p>
          <a:p>
            <a:endParaRPr lang="en-GB" sz="2800" dirty="0">
              <a:latin typeface="Century Gothic" pitchFamily="34" charset="0"/>
            </a:endParaRPr>
          </a:p>
          <a:p>
            <a:pPr marL="0" indent="0">
              <a:buNone/>
            </a:pPr>
            <a:endParaRPr lang="en-GB" sz="2400" dirty="0">
              <a:latin typeface="Century Gothic" pitchFamily="34" charset="0"/>
            </a:endParaRPr>
          </a:p>
          <a:p>
            <a:pPr marL="0" indent="0">
              <a:buNone/>
            </a:pPr>
            <a:endParaRPr lang="en-GB" dirty="0"/>
          </a:p>
          <a:p>
            <a:pPr>
              <a:buNone/>
            </a:pPr>
            <a:endParaRPr lang="en-GB" dirty="0"/>
          </a:p>
        </p:txBody>
      </p:sp>
      <p:pic>
        <p:nvPicPr>
          <p:cNvPr id="4" name="Picture 1"/>
          <p:cNvPicPr>
            <a:picLocks noChangeAspect="1" noChangeArrowheads="1"/>
          </p:cNvPicPr>
          <p:nvPr/>
        </p:nvPicPr>
        <p:blipFill>
          <a:blip r:embed="rId2" cstate="print"/>
          <a:srcRect l="25984" t="7784" r="66538" b="75066"/>
          <a:stretch>
            <a:fillRect/>
          </a:stretch>
        </p:blipFill>
        <p:spPr bwMode="auto">
          <a:xfrm>
            <a:off x="9823986" y="0"/>
            <a:ext cx="844015" cy="1088740"/>
          </a:xfrm>
          <a:prstGeom prst="rect">
            <a:avLst/>
          </a:prstGeom>
          <a:noFill/>
          <a:ln w="9525">
            <a:noFill/>
            <a:miter lim="800000"/>
            <a:headEnd/>
            <a:tailEnd/>
          </a:ln>
        </p:spPr>
      </p:pic>
    </p:spTree>
  </p:cSld>
  <p:clrMapOvr>
    <a:masterClrMapping/>
  </p:clrMapOvr>
  <p:transition advTm="46366">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B1BF5F4-C322-E007-8B1E-457B35EE910E}"/>
              </a:ext>
            </a:extLst>
          </p:cNvPr>
          <p:cNvSpPr/>
          <p:nvPr/>
        </p:nvSpPr>
        <p:spPr>
          <a:xfrm>
            <a:off x="278296" y="4761148"/>
            <a:ext cx="4773588"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599440" y="130324"/>
            <a:ext cx="7772400" cy="900100"/>
          </a:xfrm>
        </p:spPr>
        <p:txBody>
          <a:bodyPr/>
          <a:lstStyle/>
          <a:p>
            <a:r>
              <a:rPr lang="en-GB" dirty="0">
                <a:solidFill>
                  <a:schemeClr val="bg1"/>
                </a:solidFill>
                <a:latin typeface="Century Gothic" pitchFamily="34" charset="0"/>
              </a:rPr>
              <a:t>Spelling</a:t>
            </a:r>
          </a:p>
        </p:txBody>
      </p:sp>
      <p:sp>
        <p:nvSpPr>
          <p:cNvPr id="3" name="Content Placeholder 2"/>
          <p:cNvSpPr>
            <a:spLocks noGrp="1"/>
          </p:cNvSpPr>
          <p:nvPr>
            <p:ph sz="quarter" idx="1"/>
          </p:nvPr>
        </p:nvSpPr>
        <p:spPr>
          <a:xfrm>
            <a:off x="141890" y="1700234"/>
            <a:ext cx="12050110" cy="4933122"/>
          </a:xfrm>
        </p:spPr>
        <p:txBody>
          <a:bodyPr>
            <a:normAutofit/>
          </a:bodyPr>
          <a:lstStyle/>
          <a:p>
            <a:pPr algn="l" fontAlgn="base"/>
            <a:r>
              <a:rPr lang="en-GB" sz="2400" i="0" dirty="0">
                <a:solidFill>
                  <a:srgbClr val="000000"/>
                </a:solidFill>
                <a:effectLst/>
                <a:latin typeface="Century Gothic" panose="020B0502020202020204" pitchFamily="34" charset="0"/>
              </a:rPr>
              <a:t>In KS1, we teach and set weekly spellings to learn at home. Progress is monitored through low stakes spelling tests</a:t>
            </a:r>
            <a:r>
              <a:rPr lang="en-GB" sz="2400" dirty="0">
                <a:solidFill>
                  <a:srgbClr val="000000"/>
                </a:solidFill>
                <a:latin typeface="Century Gothic" panose="020B0502020202020204" pitchFamily="34" charset="0"/>
              </a:rPr>
              <a:t>.</a:t>
            </a:r>
            <a:r>
              <a:rPr lang="en-GB" sz="2400" i="0" dirty="0">
                <a:solidFill>
                  <a:srgbClr val="000000"/>
                </a:solidFill>
                <a:effectLst/>
                <a:latin typeface="Century Gothic" panose="020B0502020202020204" pitchFamily="34" charset="0"/>
              </a:rPr>
              <a:t> </a:t>
            </a:r>
            <a:r>
              <a:rPr lang="en-GB" sz="2400" dirty="0">
                <a:solidFill>
                  <a:srgbClr val="000000"/>
                </a:solidFill>
                <a:latin typeface="Century Gothic" panose="020B0502020202020204" pitchFamily="34" charset="0"/>
              </a:rPr>
              <a:t>W</a:t>
            </a:r>
            <a:r>
              <a:rPr lang="en-GB" sz="2400" i="0" dirty="0">
                <a:solidFill>
                  <a:srgbClr val="000000"/>
                </a:solidFill>
                <a:effectLst/>
                <a:latin typeface="Century Gothic" panose="020B0502020202020204" pitchFamily="34" charset="0"/>
              </a:rPr>
              <a:t>e aim for children to improve their own spelling ability and their test scores are not compared with their peers. We feedback to parents following a planned spelling test and provide guidance on next steps if necessary. </a:t>
            </a:r>
            <a:br>
              <a:rPr lang="en-GB" sz="2400" i="0" dirty="0">
                <a:solidFill>
                  <a:srgbClr val="000000"/>
                </a:solidFill>
                <a:effectLst/>
                <a:latin typeface="Century Gothic" panose="020B0502020202020204" pitchFamily="34" charset="0"/>
              </a:rPr>
            </a:br>
            <a:endParaRPr lang="en-GB" sz="2400" i="0" dirty="0">
              <a:solidFill>
                <a:srgbClr val="000000"/>
              </a:solidFill>
              <a:effectLst/>
              <a:latin typeface="Century Gothic" panose="020B0502020202020204" pitchFamily="34" charset="0"/>
            </a:endParaRPr>
          </a:p>
          <a:p>
            <a:pPr algn="l" fontAlgn="base"/>
            <a:r>
              <a:rPr lang="en-GB" sz="2400" i="0" dirty="0">
                <a:solidFill>
                  <a:srgbClr val="000000"/>
                </a:solidFill>
                <a:effectLst/>
                <a:latin typeface="Century Gothic" panose="020B0502020202020204" pitchFamily="34" charset="0"/>
              </a:rPr>
              <a:t>The words we teach are directly related to the phonics teaching in Year 2 and comprise high frequency words, the Year 2 curriculum spellings, and the Year 2 common exception words. </a:t>
            </a:r>
            <a:endParaRPr lang="en-US" dirty="0"/>
          </a:p>
        </p:txBody>
      </p:sp>
      <p:pic>
        <p:nvPicPr>
          <p:cNvPr id="4" name="Picture 1"/>
          <p:cNvPicPr>
            <a:picLocks noChangeAspect="1" noChangeArrowheads="1"/>
          </p:cNvPicPr>
          <p:nvPr/>
        </p:nvPicPr>
        <p:blipFill>
          <a:blip r:embed="rId2" cstate="print"/>
          <a:srcRect l="25984" t="7784" r="66538" b="75066"/>
          <a:stretch>
            <a:fillRect/>
          </a:stretch>
        </p:blipFill>
        <p:spPr bwMode="auto">
          <a:xfrm>
            <a:off x="9823986" y="36004"/>
            <a:ext cx="844015" cy="1088740"/>
          </a:xfrm>
          <a:prstGeom prst="rect">
            <a:avLst/>
          </a:prstGeom>
          <a:noFill/>
          <a:ln w="9525">
            <a:noFill/>
            <a:miter lim="800000"/>
            <a:headEnd/>
            <a:tailEnd/>
          </a:ln>
        </p:spPr>
      </p:pic>
    </p:spTree>
    <p:extLst>
      <p:ext uri="{BB962C8B-B14F-4D97-AF65-F5344CB8AC3E}">
        <p14:creationId xmlns:p14="http://schemas.microsoft.com/office/powerpoint/2010/main" val="545037511"/>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B1BF5F4-C322-E007-8B1E-457B35EE910E}"/>
              </a:ext>
            </a:extLst>
          </p:cNvPr>
          <p:cNvSpPr/>
          <p:nvPr/>
        </p:nvSpPr>
        <p:spPr>
          <a:xfrm>
            <a:off x="278296" y="4761148"/>
            <a:ext cx="4773588"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78296" y="130324"/>
            <a:ext cx="7772400" cy="900100"/>
          </a:xfrm>
        </p:spPr>
        <p:txBody>
          <a:bodyPr/>
          <a:lstStyle/>
          <a:p>
            <a:r>
              <a:rPr lang="en-GB" dirty="0">
                <a:solidFill>
                  <a:schemeClr val="bg1"/>
                </a:solidFill>
                <a:latin typeface="Century Gothic" pitchFamily="34" charset="0"/>
              </a:rPr>
              <a:t>Mastering Number at Home</a:t>
            </a:r>
          </a:p>
        </p:txBody>
      </p:sp>
      <p:sp>
        <p:nvSpPr>
          <p:cNvPr id="3" name="Content Placeholder 2"/>
          <p:cNvSpPr>
            <a:spLocks noGrp="1"/>
          </p:cNvSpPr>
          <p:nvPr>
            <p:ph sz="quarter" idx="1"/>
          </p:nvPr>
        </p:nvSpPr>
        <p:spPr>
          <a:xfrm>
            <a:off x="141890" y="1700234"/>
            <a:ext cx="12050110" cy="4933122"/>
          </a:xfrm>
        </p:spPr>
        <p:txBody>
          <a:bodyPr>
            <a:normAutofit/>
          </a:bodyPr>
          <a:lstStyle/>
          <a:p>
            <a:pPr algn="l" fontAlgn="base"/>
            <a:r>
              <a:rPr lang="en-US" sz="2400" i="0" dirty="0">
                <a:solidFill>
                  <a:srgbClr val="000000"/>
                </a:solidFill>
                <a:effectLst/>
                <a:latin typeface="Century Gothic" panose="020B0502020202020204" pitchFamily="34" charset="0"/>
              </a:rPr>
              <a:t>We will be sending ‘Mastering Number at Home’ activities home soon, on </a:t>
            </a:r>
            <a:r>
              <a:rPr lang="en-US" sz="2400" dirty="0">
                <a:solidFill>
                  <a:srgbClr val="000000"/>
                </a:solidFill>
                <a:latin typeface="Century Gothic" panose="020B0502020202020204" pitchFamily="34" charset="0"/>
              </a:rPr>
              <a:t>Friday 11</a:t>
            </a:r>
            <a:r>
              <a:rPr lang="en-US" sz="2400" i="0" dirty="0">
                <a:solidFill>
                  <a:srgbClr val="000000"/>
                </a:solidFill>
                <a:effectLst/>
                <a:latin typeface="Century Gothic" panose="020B0502020202020204" pitchFamily="34" charset="0"/>
              </a:rPr>
              <a:t>th October.</a:t>
            </a:r>
          </a:p>
          <a:p>
            <a:pPr algn="l" fontAlgn="base"/>
            <a:r>
              <a:rPr lang="en-US" sz="2400" dirty="0">
                <a:solidFill>
                  <a:srgbClr val="000000"/>
                </a:solidFill>
                <a:latin typeface="Century Gothic" panose="020B0502020202020204" pitchFamily="34" charset="0"/>
              </a:rPr>
              <a:t>Their ‘Mastering Number at Home’ folder will need to be returned every Thursday.</a:t>
            </a:r>
          </a:p>
          <a:p>
            <a:pPr algn="l" fontAlgn="base"/>
            <a:r>
              <a:rPr lang="en-US" sz="2400" dirty="0">
                <a:solidFill>
                  <a:srgbClr val="000000"/>
                </a:solidFill>
                <a:latin typeface="Century Gothic" panose="020B0502020202020204" pitchFamily="34" charset="0"/>
              </a:rPr>
              <a:t>We know you have received a parent workshop in Reception and Y1. Therefore, there will not be one for Y2. If you do still have any queries when you child brings the work home, please message on Seesaw or speak with me at the end of the day. </a:t>
            </a:r>
            <a:endParaRPr lang="en-US" dirty="0"/>
          </a:p>
        </p:txBody>
      </p:sp>
      <p:pic>
        <p:nvPicPr>
          <p:cNvPr id="4" name="Picture 1"/>
          <p:cNvPicPr>
            <a:picLocks noChangeAspect="1" noChangeArrowheads="1"/>
          </p:cNvPicPr>
          <p:nvPr/>
        </p:nvPicPr>
        <p:blipFill>
          <a:blip r:embed="rId2" cstate="print"/>
          <a:srcRect l="25984" t="7784" r="66538" b="75066"/>
          <a:stretch>
            <a:fillRect/>
          </a:stretch>
        </p:blipFill>
        <p:spPr bwMode="auto">
          <a:xfrm>
            <a:off x="9823986" y="36004"/>
            <a:ext cx="844015" cy="1088740"/>
          </a:xfrm>
          <a:prstGeom prst="rect">
            <a:avLst/>
          </a:prstGeom>
          <a:noFill/>
          <a:ln w="9525">
            <a:noFill/>
            <a:miter lim="800000"/>
            <a:headEnd/>
            <a:tailEnd/>
          </a:ln>
        </p:spPr>
      </p:pic>
    </p:spTree>
    <p:extLst>
      <p:ext uri="{BB962C8B-B14F-4D97-AF65-F5344CB8AC3E}">
        <p14:creationId xmlns:p14="http://schemas.microsoft.com/office/powerpoint/2010/main" val="1686987086"/>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67C39-D604-ED9D-8DF1-7C116931934D}"/>
              </a:ext>
            </a:extLst>
          </p:cNvPr>
          <p:cNvSpPr>
            <a:spLocks noGrp="1"/>
          </p:cNvSpPr>
          <p:nvPr>
            <p:ph type="title"/>
          </p:nvPr>
        </p:nvSpPr>
        <p:spPr>
          <a:xfrm>
            <a:off x="2438400" y="274638"/>
            <a:ext cx="7772400" cy="778098"/>
          </a:xfrm>
        </p:spPr>
        <p:txBody>
          <a:bodyPr>
            <a:normAutofit/>
          </a:bodyPr>
          <a:lstStyle/>
          <a:p>
            <a:r>
              <a:rPr lang="en-GB" sz="3600" dirty="0">
                <a:solidFill>
                  <a:schemeClr val="bg1"/>
                </a:solidFill>
                <a:latin typeface="Century Gothic" panose="020B0502020202020204" pitchFamily="34" charset="0"/>
              </a:rPr>
              <a:t>Snacks &amp; Lunch</a:t>
            </a:r>
            <a:endParaRPr lang="en-US" sz="3600"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46D8CE16-6B72-8795-AD26-299A95E40B07}"/>
              </a:ext>
            </a:extLst>
          </p:cNvPr>
          <p:cNvSpPr>
            <a:spLocks noGrp="1"/>
          </p:cNvSpPr>
          <p:nvPr>
            <p:ph sz="quarter" idx="1"/>
          </p:nvPr>
        </p:nvSpPr>
        <p:spPr>
          <a:xfrm>
            <a:off x="1981201" y="1052736"/>
            <a:ext cx="7997405" cy="3744416"/>
          </a:xfrm>
        </p:spPr>
        <p:txBody>
          <a:bodyPr>
            <a:normAutofit fontScale="92500" lnSpcReduction="10000"/>
          </a:bodyPr>
          <a:lstStyle/>
          <a:p>
            <a:pPr marL="0" indent="0">
              <a:buNone/>
            </a:pPr>
            <a:endParaRPr lang="en-GB" sz="3600" dirty="0"/>
          </a:p>
          <a:p>
            <a:pPr marL="0" indent="0">
              <a:buNone/>
            </a:pPr>
            <a:r>
              <a:rPr lang="en-GB" sz="1900" dirty="0">
                <a:latin typeface="Century Gothic" panose="020B0502020202020204" pitchFamily="34" charset="0"/>
              </a:rPr>
              <a:t>The government provide fresh fruit/vegetables for the children’s snack each day. </a:t>
            </a:r>
          </a:p>
          <a:p>
            <a:pPr marL="0" indent="0">
              <a:buNone/>
            </a:pPr>
            <a:r>
              <a:rPr lang="en-GB" sz="1900" dirty="0">
                <a:latin typeface="Century Gothic" panose="020B0502020202020204" pitchFamily="34" charset="0"/>
              </a:rPr>
              <a:t>If your child would like to bring in their own snack, this must be fresh fruit/vegetables. Please provide this in a named, reusable pot/container.</a:t>
            </a:r>
          </a:p>
          <a:p>
            <a:pPr marL="0" indent="0">
              <a:buNone/>
            </a:pPr>
            <a:endParaRPr lang="en-GB" sz="1900" dirty="0">
              <a:latin typeface="Century Gothic" panose="020B0502020202020204" pitchFamily="34" charset="0"/>
            </a:endParaRPr>
          </a:p>
          <a:p>
            <a:pPr marL="0" indent="0">
              <a:buNone/>
            </a:pPr>
            <a:r>
              <a:rPr lang="en-GB" sz="1900" dirty="0">
                <a:latin typeface="Century Gothic" panose="020B0502020202020204" pitchFamily="34" charset="0"/>
              </a:rPr>
              <a:t>The government also provide every child in Key Stage 1 with a free school dinner. These must be pre-chosen at home, and we encourage you to involve your child in the decision making for this.  If your child prefers, they may bring in a packed lunch from home as an alternative. </a:t>
            </a:r>
            <a:endParaRPr lang="en-US" sz="1900" dirty="0">
              <a:latin typeface="Century Gothic" panose="020B0502020202020204" pitchFamily="34" charset="0"/>
            </a:endParaRPr>
          </a:p>
        </p:txBody>
      </p:sp>
    </p:spTree>
    <p:extLst>
      <p:ext uri="{BB962C8B-B14F-4D97-AF65-F5344CB8AC3E}">
        <p14:creationId xmlns:p14="http://schemas.microsoft.com/office/powerpoint/2010/main" val="3260874029"/>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6"/>
          <p:cNvSpPr>
            <a:spLocks noGrp="1" noChangeArrowheads="1"/>
          </p:cNvSpPr>
          <p:nvPr>
            <p:ph type="title"/>
          </p:nvPr>
        </p:nvSpPr>
        <p:spPr>
          <a:xfrm>
            <a:off x="2207569" y="224645"/>
            <a:ext cx="6720399" cy="816555"/>
          </a:xfrm>
        </p:spPr>
        <p:txBody>
          <a:bodyPr>
            <a:normAutofit/>
          </a:bodyPr>
          <a:lstStyle/>
          <a:p>
            <a:pPr eaLnBrk="1" hangingPunct="1"/>
            <a:r>
              <a:rPr lang="en-US" altLang="en-US" sz="3600" dirty="0">
                <a:solidFill>
                  <a:schemeClr val="bg1"/>
                </a:solidFill>
                <a:latin typeface="Century Gothic" panose="020B0502020202020204" pitchFamily="34" charset="0"/>
              </a:rPr>
              <a:t>General Matters</a:t>
            </a:r>
          </a:p>
        </p:txBody>
      </p:sp>
      <p:sp>
        <p:nvSpPr>
          <p:cNvPr id="5" name="Content Placeholder 4"/>
          <p:cNvSpPr>
            <a:spLocks noGrp="1"/>
          </p:cNvSpPr>
          <p:nvPr>
            <p:ph sz="quarter" idx="1"/>
          </p:nvPr>
        </p:nvSpPr>
        <p:spPr>
          <a:xfrm>
            <a:off x="1683027" y="2002735"/>
            <a:ext cx="8696739" cy="2343150"/>
          </a:xfrm>
        </p:spPr>
        <p:txBody>
          <a:bodyPr vert="horz" lIns="68580" tIns="34290" rIns="68580" bIns="34290" anchor="t">
            <a:normAutofit fontScale="77500" lnSpcReduction="20000"/>
          </a:bodyPr>
          <a:lstStyle/>
          <a:p>
            <a:r>
              <a:rPr lang="en-GB" sz="2100" dirty="0">
                <a:latin typeface="Century Gothic"/>
              </a:rPr>
              <a:t>Water bottles should be brought into school every day. Please do not put these in your child’s book bag as this leads to school books becoming water damaged. </a:t>
            </a:r>
            <a:endParaRPr lang="en-GB" sz="2100" dirty="0">
              <a:latin typeface="Century Gothic" panose="020B0502020202020204" pitchFamily="34" charset="0"/>
            </a:endParaRPr>
          </a:p>
          <a:p>
            <a:r>
              <a:rPr lang="en-GB" sz="2100" dirty="0">
                <a:latin typeface="Century Gothic"/>
              </a:rPr>
              <a:t>PE kit can be worn to school on the days that your child has PE and/or the days they attend a sporting after school club. </a:t>
            </a:r>
          </a:p>
          <a:p>
            <a:r>
              <a:rPr lang="en-GB" sz="2100" dirty="0">
                <a:latin typeface="Century Gothic"/>
              </a:rPr>
              <a:t>We may, on occasions, ask you to send your child into school with welly boots and/or a change of footwear. This will usually be when we are planning to visit the common. </a:t>
            </a:r>
          </a:p>
          <a:p>
            <a:r>
              <a:rPr lang="en-GB" sz="2100" dirty="0">
                <a:latin typeface="Century Gothic"/>
              </a:rPr>
              <a:t>Coats should be worn/brought to school every day, except during the very warm summer months. The children play outside every day in all weathers and some of our learning happens outdoors. Therefore, coats are essential. </a:t>
            </a:r>
            <a:endParaRPr lang="en-GB" sz="2100"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p:txBody>
      </p:sp>
      <p:pic>
        <p:nvPicPr>
          <p:cNvPr id="3" name="Picture 1"/>
          <p:cNvPicPr>
            <a:picLocks noChangeAspect="1" noChangeArrowheads="1"/>
          </p:cNvPicPr>
          <p:nvPr/>
        </p:nvPicPr>
        <p:blipFill>
          <a:blip r:embed="rId3" cstate="print"/>
          <a:srcRect l="25984" t="7784" r="66538" b="75066"/>
          <a:stretch>
            <a:fillRect/>
          </a:stretch>
        </p:blipFill>
        <p:spPr bwMode="auto">
          <a:xfrm>
            <a:off x="8891991" y="857251"/>
            <a:ext cx="633011" cy="816555"/>
          </a:xfrm>
          <a:prstGeom prst="rect">
            <a:avLst/>
          </a:prstGeom>
          <a:noFill/>
          <a:ln w="9525">
            <a:noFill/>
            <a:miter lim="800000"/>
            <a:headEnd/>
            <a:tailEnd/>
          </a:ln>
        </p:spPr>
      </p:pic>
    </p:spTree>
    <p:extLst>
      <p:ext uri="{BB962C8B-B14F-4D97-AF65-F5344CB8AC3E}">
        <p14:creationId xmlns:p14="http://schemas.microsoft.com/office/powerpoint/2010/main" val="3225744708"/>
      </p:ext>
    </p:extLst>
  </p:cSld>
  <p:clrMapOvr>
    <a:masterClrMapping/>
  </p:clrMapOvr>
  <p:transition advTm="42897">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36B72A-C340-066C-15BC-0AADCBC3F918}"/>
              </a:ext>
            </a:extLst>
          </p:cNvPr>
          <p:cNvSpPr>
            <a:spLocks noGrp="1"/>
          </p:cNvSpPr>
          <p:nvPr>
            <p:ph type="body" idx="2"/>
          </p:nvPr>
        </p:nvSpPr>
        <p:spPr/>
        <p:txBody>
          <a:bodyPr>
            <a:normAutofit fontScale="55000" lnSpcReduction="20000"/>
          </a:bodyPr>
          <a:lstStyle/>
          <a:p>
            <a:pPr>
              <a:spcBef>
                <a:spcPts val="0"/>
              </a:spcBef>
              <a:spcAft>
                <a:spcPts val="800"/>
              </a:spcAft>
            </a:pPr>
            <a:r>
              <a:rPr lang="en-US" sz="2000" dirty="0">
                <a:solidFill>
                  <a:srgbClr val="000000"/>
                </a:solidFill>
                <a:latin typeface="Century Gothic" panose="020B0502020202020204" pitchFamily="34" charset="0"/>
              </a:rPr>
              <a:t>You have been sent an invitation to connect to your child’s class Seesaw account and, once approved by your child’s class teacher, you will be able to view your child’s learning journal. </a:t>
            </a:r>
          </a:p>
          <a:p>
            <a:pPr>
              <a:spcBef>
                <a:spcPts val="0"/>
              </a:spcBef>
              <a:spcAft>
                <a:spcPts val="800"/>
              </a:spcAft>
            </a:pPr>
            <a:r>
              <a:rPr lang="en-US" sz="2000" b="1" dirty="0">
                <a:solidFill>
                  <a:srgbClr val="000000"/>
                </a:solidFill>
                <a:latin typeface="Century Gothic" panose="020B0502020202020204" pitchFamily="34" charset="0"/>
              </a:rPr>
              <a:t>Please note, we ask you to use the Seesaw message function respectfully and to only use this to communicate on your child’s learning journey. If you need to communicate with your child’s class teacher for any other reason, please send an email via the school office. </a:t>
            </a:r>
            <a:r>
              <a:rPr lang="en-US" sz="2000" b="1" u="sng" dirty="0">
                <a:solidFill>
                  <a:srgbClr val="0563C1"/>
                </a:solidFill>
                <a:latin typeface="Century Gothic" panose="020B0502020202020204" pitchFamily="34" charset="0"/>
                <a:hlinkClick r:id="rId2"/>
              </a:rPr>
              <a:t>admin@christchurchschool.herts.sch.uk</a:t>
            </a:r>
            <a:endParaRPr lang="en-US" sz="2000" dirty="0"/>
          </a:p>
          <a:p>
            <a:pPr>
              <a:spcBef>
                <a:spcPts val="0"/>
              </a:spcBef>
              <a:spcAft>
                <a:spcPts val="800"/>
              </a:spcAft>
            </a:pPr>
            <a:r>
              <a:rPr lang="en-US" sz="2000" b="1" dirty="0">
                <a:solidFill>
                  <a:srgbClr val="000000"/>
                </a:solidFill>
                <a:latin typeface="Century Gothic" panose="020B0502020202020204" pitchFamily="34" charset="0"/>
              </a:rPr>
              <a:t>Individual child codes must be used to upload photographs of homework and any other home learning you would like to share with us. A printed QR code has (or will be) provided by the class teacher(s). </a:t>
            </a:r>
            <a:endParaRPr lang="en-US" sz="2000" dirty="0"/>
          </a:p>
          <a:p>
            <a:br>
              <a:rPr lang="en-US" dirty="0"/>
            </a:br>
            <a:endParaRPr lang="en-GB" dirty="0"/>
          </a:p>
        </p:txBody>
      </p:sp>
      <p:sp>
        <p:nvSpPr>
          <p:cNvPr id="7" name="Title 6">
            <a:extLst>
              <a:ext uri="{FF2B5EF4-FFF2-40B4-BE49-F238E27FC236}">
                <a16:creationId xmlns:a16="http://schemas.microsoft.com/office/drawing/2014/main" id="{395A3A4B-6C9B-7305-C3DA-929C8715B154}"/>
              </a:ext>
            </a:extLst>
          </p:cNvPr>
          <p:cNvSpPr>
            <a:spLocks noGrp="1"/>
          </p:cNvSpPr>
          <p:nvPr>
            <p:ph type="title"/>
          </p:nvPr>
        </p:nvSpPr>
        <p:spPr/>
        <p:txBody>
          <a:bodyPr>
            <a:normAutofit/>
          </a:bodyPr>
          <a:lstStyle/>
          <a:p>
            <a:r>
              <a:rPr lang="en-US" sz="1100" dirty="0">
                <a:solidFill>
                  <a:srgbClr val="000000"/>
                </a:solidFill>
                <a:latin typeface="Century Gothic" panose="020B0502020202020204" pitchFamily="34" charset="0"/>
              </a:rPr>
              <a:t>Seesaw is the online learning journal that we will use in every class from Nursery-Year 6. This platform allows us to record learning digitally, set homework tasks to be completed by your child, and provides a home-school connection; families can communicate with their child’s class teacher through the app/account, and teachers can post announcements for family updates. </a:t>
            </a:r>
            <a:r>
              <a:rPr lang="en-US" sz="1100" b="1" dirty="0">
                <a:solidFill>
                  <a:srgbClr val="000000"/>
                </a:solidFill>
                <a:latin typeface="Century Gothic" panose="020B0502020202020204" pitchFamily="34" charset="0"/>
              </a:rPr>
              <a:t>There are two accounts available for Seesaw and you should </a:t>
            </a:r>
            <a:r>
              <a:rPr lang="en-US" sz="1100" b="1" dirty="0" err="1">
                <a:solidFill>
                  <a:srgbClr val="000000"/>
                </a:solidFill>
                <a:latin typeface="Century Gothic" panose="020B0502020202020204" pitchFamily="34" charset="0"/>
              </a:rPr>
              <a:t>familiarise</a:t>
            </a:r>
            <a:r>
              <a:rPr lang="en-US" sz="1100" b="1" dirty="0">
                <a:solidFill>
                  <a:srgbClr val="000000"/>
                </a:solidFill>
                <a:latin typeface="Century Gothic" panose="020B0502020202020204" pitchFamily="34" charset="0"/>
              </a:rPr>
              <a:t> yourself with these, so that you choose the correct one for use as a family member. </a:t>
            </a:r>
            <a:endParaRPr lang="en-GB" sz="1100" b="1" dirty="0"/>
          </a:p>
        </p:txBody>
      </p:sp>
      <p:pic>
        <p:nvPicPr>
          <p:cNvPr id="1028" name="Picture 4">
            <a:extLst>
              <a:ext uri="{FF2B5EF4-FFF2-40B4-BE49-F238E27FC236}">
                <a16:creationId xmlns:a16="http://schemas.microsoft.com/office/drawing/2014/main" id="{E4B7ABF4-1F5F-BB8E-A30A-23B79E8E39A5}"/>
              </a:ext>
            </a:extLst>
          </p:cNvPr>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4495800" y="2239328"/>
            <a:ext cx="5715000" cy="3217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5920010"/>
      </p:ext>
    </p:extLst>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152636"/>
            <a:ext cx="7772400" cy="900100"/>
          </a:xfrm>
        </p:spPr>
        <p:txBody>
          <a:bodyPr>
            <a:normAutofit/>
          </a:bodyPr>
          <a:lstStyle/>
          <a:p>
            <a:r>
              <a:rPr lang="en-GB" sz="3600" dirty="0">
                <a:solidFill>
                  <a:schemeClr val="bg1"/>
                </a:solidFill>
                <a:latin typeface="Century Gothic" pitchFamily="34" charset="0"/>
              </a:rPr>
              <a:t>Potential School Enrichment</a:t>
            </a:r>
          </a:p>
        </p:txBody>
      </p:sp>
      <p:pic>
        <p:nvPicPr>
          <p:cNvPr id="4" name="Picture 1"/>
          <p:cNvPicPr>
            <a:picLocks noChangeAspect="1" noChangeArrowheads="1"/>
          </p:cNvPicPr>
          <p:nvPr/>
        </p:nvPicPr>
        <p:blipFill>
          <a:blip r:embed="rId2" cstate="print"/>
          <a:srcRect l="25984" t="7784" r="66538" b="75066"/>
          <a:stretch>
            <a:fillRect/>
          </a:stretch>
        </p:blipFill>
        <p:spPr bwMode="auto">
          <a:xfrm>
            <a:off x="9823986" y="36004"/>
            <a:ext cx="844015" cy="1088740"/>
          </a:xfrm>
          <a:prstGeom prst="rect">
            <a:avLst/>
          </a:prstGeom>
          <a:noFill/>
          <a:ln w="9525">
            <a:noFill/>
            <a:miter lim="800000"/>
            <a:headEnd/>
            <a:tailEnd/>
          </a:ln>
        </p:spPr>
      </p:pic>
      <p:sp>
        <p:nvSpPr>
          <p:cNvPr id="7" name="Rectangle 1">
            <a:extLst>
              <a:ext uri="{FF2B5EF4-FFF2-40B4-BE49-F238E27FC236}">
                <a16:creationId xmlns:a16="http://schemas.microsoft.com/office/drawing/2014/main" id="{7C7D781B-3D27-4A4F-BEA8-8621791DDD11}"/>
              </a:ext>
            </a:extLst>
          </p:cNvPr>
          <p:cNvSpPr>
            <a:spLocks noGrp="1" noChangeArrowheads="1"/>
          </p:cNvSpPr>
          <p:nvPr>
            <p:ph sz="quarter" idx="1"/>
          </p:nvPr>
        </p:nvSpPr>
        <p:spPr bwMode="auto">
          <a:xfrm>
            <a:off x="1919536" y="3840285"/>
            <a:ext cx="666074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indent="0">
              <a:buNone/>
            </a:pPr>
            <a:br>
              <a:rPr lang="en-GB" sz="1200" dirty="0"/>
            </a:br>
            <a:br>
              <a:rPr lang="en-US" altLang="en-US" sz="800" dirty="0"/>
            </a:br>
            <a:endParaRPr lang="en-US" altLang="en-US" sz="1800" dirty="0">
              <a:latin typeface="Arial" panose="020B0604020202020204" pitchFamily="34" charset="0"/>
            </a:endParaRPr>
          </a:p>
        </p:txBody>
      </p:sp>
      <p:sp>
        <p:nvSpPr>
          <p:cNvPr id="10" name="TextBox 9">
            <a:extLst>
              <a:ext uri="{FF2B5EF4-FFF2-40B4-BE49-F238E27FC236}">
                <a16:creationId xmlns:a16="http://schemas.microsoft.com/office/drawing/2014/main" id="{D21A91BC-9042-4D87-9E1B-F1C39079CF02}"/>
              </a:ext>
            </a:extLst>
          </p:cNvPr>
          <p:cNvSpPr txBox="1"/>
          <p:nvPr/>
        </p:nvSpPr>
        <p:spPr>
          <a:xfrm>
            <a:off x="2438401" y="1424828"/>
            <a:ext cx="7385585" cy="3016210"/>
          </a:xfrm>
          <a:prstGeom prst="rect">
            <a:avLst/>
          </a:prstGeom>
          <a:noFill/>
        </p:spPr>
        <p:txBody>
          <a:bodyPr wrap="square">
            <a:spAutoFit/>
          </a:bodyPr>
          <a:lstStyle/>
          <a:p>
            <a:pPr marL="274320" indent="-274320">
              <a:spcBef>
                <a:spcPts val="580"/>
              </a:spcBef>
              <a:buClr>
                <a:srgbClr val="8C0901"/>
              </a:buClr>
              <a:buSzPct val="85000"/>
              <a:buFont typeface="Wingdings 2"/>
              <a:buChar char=""/>
              <a:defRPr/>
            </a:pPr>
            <a:r>
              <a:rPr lang="en-US" sz="2000" dirty="0">
                <a:solidFill>
                  <a:prstClr val="black"/>
                </a:solidFill>
                <a:latin typeface="Century Gothic" panose="020B0502020202020204" pitchFamily="34" charset="0"/>
              </a:rPr>
              <a:t>During</a:t>
            </a:r>
            <a:r>
              <a:rPr lang="en-GB" sz="2000" dirty="0">
                <a:solidFill>
                  <a:prstClr val="black"/>
                </a:solidFill>
                <a:latin typeface="Century Gothic" panose="020B0502020202020204" pitchFamily="34" charset="0"/>
              </a:rPr>
              <a:t> your child’s time in Year 2, we will arrange activities to enhance and enrich their learning experiences. </a:t>
            </a:r>
          </a:p>
          <a:p>
            <a:pPr marL="274320" indent="-274320">
              <a:spcBef>
                <a:spcPts val="580"/>
              </a:spcBef>
              <a:buClr>
                <a:srgbClr val="8C0901"/>
              </a:buClr>
              <a:buSzPct val="85000"/>
              <a:buFont typeface="Wingdings 2"/>
              <a:buChar char=""/>
              <a:defRPr/>
            </a:pPr>
            <a:r>
              <a:rPr lang="en-GB" sz="2000" dirty="0">
                <a:solidFill>
                  <a:prstClr val="black"/>
                </a:solidFill>
                <a:latin typeface="Century Gothic" panose="020B0502020202020204" pitchFamily="34" charset="0"/>
              </a:rPr>
              <a:t>This will include local walks, sporting activities, trips, and in-school activities</a:t>
            </a:r>
          </a:p>
          <a:p>
            <a:pPr marL="274320" indent="-274320">
              <a:spcBef>
                <a:spcPts val="580"/>
              </a:spcBef>
              <a:buClr>
                <a:srgbClr val="8C0901"/>
              </a:buClr>
              <a:buSzPct val="85000"/>
              <a:buFont typeface="Wingdings 2"/>
              <a:buChar char=""/>
              <a:defRPr/>
            </a:pPr>
            <a:r>
              <a:rPr lang="en-GB" sz="2000" dirty="0">
                <a:solidFill>
                  <a:prstClr val="black"/>
                </a:solidFill>
                <a:latin typeface="Century Gothic" panose="020B0502020202020204" pitchFamily="34" charset="0"/>
              </a:rPr>
              <a:t>In the spring term, we plan to take the children to the Roald Dahl museum where they will enjoy a workshop and a walk to see some of the places mentioned in his books.</a:t>
            </a:r>
          </a:p>
        </p:txBody>
      </p:sp>
    </p:spTree>
    <p:extLst>
      <p:ext uri="{BB962C8B-B14F-4D97-AF65-F5344CB8AC3E}">
        <p14:creationId xmlns:p14="http://schemas.microsoft.com/office/powerpoint/2010/main" val="3816188492"/>
      </p:ext>
    </p:extLst>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p:cNvPicPr>
            <a:picLocks noChangeAspect="1" noChangeArrowheads="1"/>
          </p:cNvPicPr>
          <p:nvPr/>
        </p:nvPicPr>
        <p:blipFill>
          <a:blip r:embed="rId2" cstate="print"/>
          <a:srcRect l="25984" t="7784" r="66538" b="75066"/>
          <a:stretch>
            <a:fillRect/>
          </a:stretch>
        </p:blipFill>
        <p:spPr bwMode="auto">
          <a:xfrm>
            <a:off x="9823986" y="36004"/>
            <a:ext cx="844015" cy="1088740"/>
          </a:xfrm>
          <a:prstGeom prst="rect">
            <a:avLst/>
          </a:prstGeom>
          <a:noFill/>
          <a:ln w="9525">
            <a:noFill/>
            <a:miter lim="800000"/>
            <a:headEnd/>
            <a:tailEnd/>
          </a:ln>
        </p:spPr>
      </p:pic>
      <p:sp>
        <p:nvSpPr>
          <p:cNvPr id="7" name="Rectangle 1">
            <a:extLst>
              <a:ext uri="{FF2B5EF4-FFF2-40B4-BE49-F238E27FC236}">
                <a16:creationId xmlns:a16="http://schemas.microsoft.com/office/drawing/2014/main" id="{7C7D781B-3D27-4A4F-BEA8-8621791DDD11}"/>
              </a:ext>
            </a:extLst>
          </p:cNvPr>
          <p:cNvSpPr>
            <a:spLocks noGrp="1" noChangeArrowheads="1"/>
          </p:cNvSpPr>
          <p:nvPr>
            <p:ph sz="quarter" idx="1"/>
          </p:nvPr>
        </p:nvSpPr>
        <p:spPr bwMode="auto">
          <a:xfrm>
            <a:off x="1919536" y="3840285"/>
            <a:ext cx="666074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indent="0">
              <a:buNone/>
            </a:pPr>
            <a:br>
              <a:rPr lang="en-GB" sz="1200" dirty="0"/>
            </a:br>
            <a:br>
              <a:rPr lang="en-US" altLang="en-US" sz="800" dirty="0"/>
            </a:br>
            <a:endParaRPr lang="en-US" altLang="en-US" sz="1800" dirty="0">
              <a:latin typeface="Arial" panose="020B0604020202020204" pitchFamily="34" charset="0"/>
            </a:endParaRPr>
          </a:p>
        </p:txBody>
      </p:sp>
      <p:sp>
        <p:nvSpPr>
          <p:cNvPr id="10" name="TextBox 9">
            <a:extLst>
              <a:ext uri="{FF2B5EF4-FFF2-40B4-BE49-F238E27FC236}">
                <a16:creationId xmlns:a16="http://schemas.microsoft.com/office/drawing/2014/main" id="{D21A91BC-9042-4D87-9E1B-F1C39079CF02}"/>
              </a:ext>
            </a:extLst>
          </p:cNvPr>
          <p:cNvSpPr txBox="1"/>
          <p:nvPr/>
        </p:nvSpPr>
        <p:spPr>
          <a:xfrm>
            <a:off x="2345971" y="1616551"/>
            <a:ext cx="7200800" cy="3016210"/>
          </a:xfrm>
          <a:prstGeom prst="rect">
            <a:avLst/>
          </a:prstGeom>
          <a:noFill/>
        </p:spPr>
        <p:txBody>
          <a:bodyPr wrap="square">
            <a:spAutoFit/>
          </a:bodyPr>
          <a:lstStyle/>
          <a:p>
            <a:pPr marL="274320" indent="-274320">
              <a:spcBef>
                <a:spcPts val="580"/>
              </a:spcBef>
              <a:buClr>
                <a:srgbClr val="8C0901"/>
              </a:buClr>
              <a:buSzPct val="85000"/>
              <a:buFont typeface="Wingdings 2"/>
              <a:buChar char=""/>
              <a:defRPr/>
            </a:pPr>
            <a:r>
              <a:rPr lang="en-GB" sz="2000" dirty="0">
                <a:solidFill>
                  <a:prstClr val="black"/>
                </a:solidFill>
                <a:latin typeface="Century Gothic" panose="020B0502020202020204" pitchFamily="34" charset="0"/>
              </a:rPr>
              <a:t>We ask for a voluntary contribution of £10 per term (£30 for the year) per child.  This is used to cover various materials such as cooking, art and DT. </a:t>
            </a:r>
          </a:p>
          <a:p>
            <a:pPr marL="274320" indent="-274320">
              <a:spcBef>
                <a:spcPts val="580"/>
              </a:spcBef>
              <a:buClr>
                <a:srgbClr val="8C0901"/>
              </a:buClr>
              <a:buSzPct val="85000"/>
              <a:buFont typeface="Wingdings 2"/>
              <a:buChar char=""/>
              <a:defRPr/>
            </a:pPr>
            <a:r>
              <a:rPr lang="en-GB" sz="2000" dirty="0">
                <a:solidFill>
                  <a:prstClr val="black"/>
                </a:solidFill>
                <a:latin typeface="Century Gothic" panose="020B0502020202020204" pitchFamily="34" charset="0"/>
              </a:rPr>
              <a:t>Without these voluntary parental contributions, we are limited in what we can offer the children in terms of art, DT, and any other activity that requires us to annually purchase consumable items. </a:t>
            </a:r>
          </a:p>
          <a:p>
            <a:pPr marL="274320" indent="-274320">
              <a:spcBef>
                <a:spcPts val="580"/>
              </a:spcBef>
              <a:buClr>
                <a:srgbClr val="8C0901"/>
              </a:buClr>
              <a:buSzPct val="85000"/>
              <a:buFont typeface="Wingdings 2"/>
              <a:buChar char=""/>
              <a:defRPr/>
            </a:pPr>
            <a:r>
              <a:rPr lang="en-GB" sz="2000" dirty="0">
                <a:solidFill>
                  <a:prstClr val="black"/>
                </a:solidFill>
                <a:latin typeface="Century Gothic" panose="020B0502020202020204" pitchFamily="34" charset="0"/>
              </a:rPr>
              <a:t>Your contributions are gratefully received and appreciated. </a:t>
            </a:r>
          </a:p>
        </p:txBody>
      </p:sp>
      <p:sp>
        <p:nvSpPr>
          <p:cNvPr id="11" name="Title 1">
            <a:extLst>
              <a:ext uri="{FF2B5EF4-FFF2-40B4-BE49-F238E27FC236}">
                <a16:creationId xmlns:a16="http://schemas.microsoft.com/office/drawing/2014/main" id="{8814B3A4-2502-48D2-80E9-1335820FD300}"/>
              </a:ext>
            </a:extLst>
          </p:cNvPr>
          <p:cNvSpPr>
            <a:spLocks noGrp="1"/>
          </p:cNvSpPr>
          <p:nvPr>
            <p:ph type="title"/>
          </p:nvPr>
        </p:nvSpPr>
        <p:spPr>
          <a:xfrm>
            <a:off x="2467541" y="106248"/>
            <a:ext cx="7772400" cy="976970"/>
          </a:xfrm>
        </p:spPr>
        <p:txBody>
          <a:bodyPr>
            <a:normAutofit/>
          </a:bodyPr>
          <a:lstStyle/>
          <a:p>
            <a:r>
              <a:rPr lang="en-GB" sz="3600" dirty="0">
                <a:solidFill>
                  <a:schemeClr val="bg1"/>
                </a:solidFill>
                <a:latin typeface="Century Gothic" pitchFamily="34" charset="0"/>
              </a:rPr>
              <a:t>Voluntary Contributions</a:t>
            </a:r>
          </a:p>
        </p:txBody>
      </p:sp>
    </p:spTree>
    <p:extLst>
      <p:ext uri="{BB962C8B-B14F-4D97-AF65-F5344CB8AC3E}">
        <p14:creationId xmlns:p14="http://schemas.microsoft.com/office/powerpoint/2010/main" val="3402165619"/>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BE0C-CE79-B577-BB73-6EA9884007C5}"/>
              </a:ext>
            </a:extLst>
          </p:cNvPr>
          <p:cNvSpPr>
            <a:spLocks noGrp="1"/>
          </p:cNvSpPr>
          <p:nvPr>
            <p:ph type="title"/>
          </p:nvPr>
        </p:nvSpPr>
        <p:spPr>
          <a:xfrm>
            <a:off x="1056290" y="223838"/>
            <a:ext cx="7772400" cy="742094"/>
          </a:xfrm>
        </p:spPr>
        <p:txBody>
          <a:bodyPr>
            <a:normAutofit fontScale="90000"/>
          </a:bodyPr>
          <a:lstStyle/>
          <a:p>
            <a:r>
              <a:rPr lang="en-GB" dirty="0">
                <a:solidFill>
                  <a:schemeClr val="bg1"/>
                </a:solidFill>
                <a:latin typeface="Century Gothic" panose="020B0502020202020204" pitchFamily="34" charset="0"/>
              </a:rPr>
              <a:t>Dates for your diary </a:t>
            </a:r>
            <a:endParaRPr lang="en-US"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C566173-BACF-F00A-24AC-65367944DEED}"/>
              </a:ext>
            </a:extLst>
          </p:cNvPr>
          <p:cNvSpPr>
            <a:spLocks noGrp="1"/>
          </p:cNvSpPr>
          <p:nvPr>
            <p:ph sz="quarter" idx="1"/>
          </p:nvPr>
        </p:nvSpPr>
        <p:spPr>
          <a:xfrm>
            <a:off x="1056290" y="1630706"/>
            <a:ext cx="9664262" cy="3994956"/>
          </a:xfrm>
        </p:spPr>
        <p:txBody>
          <a:bodyPr>
            <a:normAutofit/>
          </a:bodyPr>
          <a:lstStyle/>
          <a:p>
            <a:r>
              <a:rPr lang="en-US" sz="2400" dirty="0">
                <a:latin typeface="Century Gothic" panose="020B0502020202020204" pitchFamily="34" charset="0"/>
              </a:rPr>
              <a:t>Parent consultation evenings - In-person on Wednesday 16th  October 4-7pm, and Thursday 17th October 5-8pm. Bookings go ‘live from Friday 4th October. </a:t>
            </a:r>
          </a:p>
          <a:p>
            <a:r>
              <a:rPr lang="en-GB" sz="2400" dirty="0">
                <a:latin typeface="Century Gothic" panose="020B0502020202020204" pitchFamily="34" charset="0"/>
              </a:rPr>
              <a:t>M</a:t>
            </a:r>
            <a:r>
              <a:rPr lang="en-US" sz="2400" dirty="0" err="1">
                <a:latin typeface="Century Gothic" panose="020B0502020202020204" pitchFamily="34" charset="0"/>
              </a:rPr>
              <a:t>astering</a:t>
            </a:r>
            <a:r>
              <a:rPr lang="en-US" sz="2400" dirty="0">
                <a:latin typeface="Century Gothic" panose="020B0502020202020204" pitchFamily="34" charset="0"/>
              </a:rPr>
              <a:t> Number </a:t>
            </a:r>
            <a:r>
              <a:rPr lang="en-GB" sz="2400" dirty="0">
                <a:latin typeface="Century Gothic" panose="020B0502020202020204" pitchFamily="34" charset="0"/>
              </a:rPr>
              <a:t>at Home starting – Friday 11</a:t>
            </a:r>
            <a:r>
              <a:rPr lang="en-GB" sz="2400" baseline="30000" dirty="0">
                <a:latin typeface="Century Gothic" panose="020B0502020202020204" pitchFamily="34" charset="0"/>
              </a:rPr>
              <a:t>th</a:t>
            </a:r>
            <a:r>
              <a:rPr lang="en-GB" sz="2400" dirty="0">
                <a:latin typeface="Century Gothic" panose="020B0502020202020204" pitchFamily="34" charset="0"/>
              </a:rPr>
              <a:t> October </a:t>
            </a:r>
          </a:p>
          <a:p>
            <a:r>
              <a:rPr lang="en-GB" sz="2400" dirty="0">
                <a:latin typeface="Century Gothic" panose="020B0502020202020204" pitchFamily="34" charset="0"/>
              </a:rPr>
              <a:t>Nativity – Thursday 5</a:t>
            </a:r>
            <a:r>
              <a:rPr lang="en-GB" sz="2400" baseline="30000" dirty="0">
                <a:latin typeface="Century Gothic" panose="020B0502020202020204" pitchFamily="34" charset="0"/>
              </a:rPr>
              <a:t>th</a:t>
            </a:r>
            <a:r>
              <a:rPr lang="en-GB" sz="2400" dirty="0">
                <a:latin typeface="Century Gothic" panose="020B0502020202020204" pitchFamily="34" charset="0"/>
              </a:rPr>
              <a:t> December 2pm </a:t>
            </a:r>
          </a:p>
        </p:txBody>
      </p:sp>
    </p:spTree>
    <p:extLst>
      <p:ext uri="{BB962C8B-B14F-4D97-AF65-F5344CB8AC3E}">
        <p14:creationId xmlns:p14="http://schemas.microsoft.com/office/powerpoint/2010/main" val="1423548820"/>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BE0C-CE79-B577-BB73-6EA9884007C5}"/>
              </a:ext>
            </a:extLst>
          </p:cNvPr>
          <p:cNvSpPr>
            <a:spLocks noGrp="1"/>
          </p:cNvSpPr>
          <p:nvPr>
            <p:ph type="title"/>
          </p:nvPr>
        </p:nvSpPr>
        <p:spPr>
          <a:xfrm>
            <a:off x="2438400" y="274638"/>
            <a:ext cx="7772400" cy="742094"/>
          </a:xfrm>
        </p:spPr>
        <p:txBody>
          <a:bodyPr>
            <a:normAutofit fontScale="90000"/>
          </a:bodyPr>
          <a:lstStyle/>
          <a:p>
            <a:r>
              <a:rPr lang="en-GB" b="1" dirty="0">
                <a:solidFill>
                  <a:schemeClr val="bg1"/>
                </a:solidFill>
                <a:latin typeface="Century Gothic" panose="020B0502020202020204" pitchFamily="34" charset="0"/>
              </a:rPr>
              <a:t>PSA</a:t>
            </a:r>
            <a:endParaRPr lang="en-US" b="1" dirty="0">
              <a:solidFill>
                <a:schemeClr val="bg1"/>
              </a:solidFill>
              <a:latin typeface="Century Gothic" panose="020B0502020202020204" pitchFamily="34" charset="0"/>
            </a:endParaRPr>
          </a:p>
        </p:txBody>
      </p:sp>
      <p:pic>
        <p:nvPicPr>
          <p:cNvPr id="6" name="Content Placeholder 5">
            <a:extLst>
              <a:ext uri="{FF2B5EF4-FFF2-40B4-BE49-F238E27FC236}">
                <a16:creationId xmlns:a16="http://schemas.microsoft.com/office/drawing/2014/main" id="{C0EEE396-47B1-1AC1-96FE-0ED829DCD7F9}"/>
              </a:ext>
            </a:extLst>
          </p:cNvPr>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6816080" y="1376772"/>
            <a:ext cx="3295712" cy="4572000"/>
          </a:xfrm>
          <a:prstGeom prst="rect">
            <a:avLst/>
          </a:prstGeom>
        </p:spPr>
      </p:pic>
      <p:sp>
        <p:nvSpPr>
          <p:cNvPr id="7" name="Text Box 11">
            <a:extLst>
              <a:ext uri="{FF2B5EF4-FFF2-40B4-BE49-F238E27FC236}">
                <a16:creationId xmlns:a16="http://schemas.microsoft.com/office/drawing/2014/main" id="{2FF8F62A-4D92-74F3-1AED-902E4953CF7A}"/>
              </a:ext>
            </a:extLst>
          </p:cNvPr>
          <p:cNvSpPr txBox="1"/>
          <p:nvPr/>
        </p:nvSpPr>
        <p:spPr>
          <a:xfrm>
            <a:off x="2438348" y="2024844"/>
            <a:ext cx="3719698" cy="23666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0" tIns="0" rIns="0" bIns="0" numCol="1" spcCol="0" rtlCol="0" fromWordArt="0" anchor="t" anchorCtr="0" forceAA="0" compatLnSpc="1">
            <a:prstTxWarp prst="textNoShape">
              <a:avLst/>
            </a:prstTxWarp>
            <a:noAutofit/>
          </a:bodyPr>
          <a:lstStyle/>
          <a:p>
            <a:r>
              <a:rPr lang="en-GB" sz="2800" b="1" u="sng" dirty="0">
                <a:solidFill>
                  <a:srgbClr val="D10000"/>
                </a:solidFill>
                <a:latin typeface="Arial" panose="020B0604020202020204" pitchFamily="34" charset="0"/>
                <a:ea typeface="Calibri" panose="020F0502020204030204" pitchFamily="34" charset="0"/>
                <a:cs typeface="Times New Roman" panose="02020603050405020304" pitchFamily="18" charset="0"/>
              </a:rPr>
              <a:t>Thursday 3</a:t>
            </a:r>
            <a:r>
              <a:rPr lang="en-GB" sz="2800" b="1" u="sng" baseline="30000" dirty="0">
                <a:solidFill>
                  <a:srgbClr val="D10000"/>
                </a:solidFill>
                <a:latin typeface="Arial" panose="020B0604020202020204" pitchFamily="34" charset="0"/>
                <a:ea typeface="Calibri" panose="020F0502020204030204" pitchFamily="34" charset="0"/>
                <a:cs typeface="Times New Roman" panose="02020603050405020304" pitchFamily="18" charset="0"/>
              </a:rPr>
              <a:t>rd</a:t>
            </a:r>
            <a:r>
              <a:rPr lang="en-GB" sz="2800" b="1" u="sng" dirty="0">
                <a:solidFill>
                  <a:srgbClr val="D10000"/>
                </a:solidFill>
                <a:latin typeface="Arial" panose="020B0604020202020204" pitchFamily="34" charset="0"/>
                <a:ea typeface="Calibri" panose="020F0502020204030204" pitchFamily="34" charset="0"/>
                <a:cs typeface="Times New Roman" panose="02020603050405020304" pitchFamily="18" charset="0"/>
              </a:rPr>
              <a:t> October</a:t>
            </a:r>
          </a:p>
          <a:p>
            <a:pPr algn="ctr"/>
            <a:r>
              <a:rPr lang="en-GB" sz="2800" b="1" u="sng" dirty="0">
                <a:solidFill>
                  <a:srgbClr val="D10000"/>
                </a:solidFill>
                <a:latin typeface="Arial" panose="020B0604020202020204" pitchFamily="34" charset="0"/>
                <a:ea typeface="Calibri" panose="020F0502020204030204" pitchFamily="34" charset="0"/>
                <a:cs typeface="Times New Roman" panose="02020603050405020304" pitchFamily="18" charset="0"/>
              </a:rPr>
              <a:t>8pm online</a:t>
            </a:r>
          </a:p>
          <a:p>
            <a:pPr algn="ctr"/>
            <a:endParaRPr lang="en-US" sz="1200" dirty="0">
              <a:ea typeface="Calibri" panose="020F0502020204030204" pitchFamily="34" charset="0"/>
              <a:cs typeface="Times New Roman" panose="02020603050405020304" pitchFamily="18" charset="0"/>
            </a:endParaRPr>
          </a:p>
        </p:txBody>
      </p:sp>
      <p:sp>
        <p:nvSpPr>
          <p:cNvPr id="8" name="Text Box 9">
            <a:extLst>
              <a:ext uri="{FF2B5EF4-FFF2-40B4-BE49-F238E27FC236}">
                <a16:creationId xmlns:a16="http://schemas.microsoft.com/office/drawing/2014/main" id="{96E7A607-97F1-BEB0-DD20-ADADCB603E22}"/>
              </a:ext>
            </a:extLst>
          </p:cNvPr>
          <p:cNvSpPr txBox="1"/>
          <p:nvPr/>
        </p:nvSpPr>
        <p:spPr>
          <a:xfrm>
            <a:off x="2707006" y="3159981"/>
            <a:ext cx="4901163" cy="742094"/>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0" tIns="0" rIns="0" bIns="0" numCol="1" spcCol="0" rtlCol="0" fromWordArt="0" anchor="t" anchorCtr="0" forceAA="0" compatLnSpc="1">
            <a:prstTxWarp prst="textNoShape">
              <a:avLst/>
            </a:prstTxWarp>
            <a:noAutofit/>
          </a:bodyPr>
          <a:lstStyle/>
          <a:p>
            <a:pPr marL="342900" indent="-342900">
              <a:buFont typeface="Symbol" panose="05050102010706020507" pitchFamily="18" charset="2"/>
              <a:buChar char=""/>
            </a:pPr>
            <a:r>
              <a:rPr lang="en-GB" dirty="0">
                <a:solidFill>
                  <a:srgbClr val="002060"/>
                </a:solidFill>
                <a:latin typeface="Century Gothic" panose="020B0502020202020204" pitchFamily="34" charset="0"/>
                <a:ea typeface="Calibri" panose="020F0502020204030204" pitchFamily="34" charset="0"/>
                <a:cs typeface="Times New Roman" panose="02020603050405020304" pitchFamily="18" charset="0"/>
              </a:rPr>
              <a:t>Hear about the School’s exciting development plan</a:t>
            </a:r>
            <a:endParaRPr lang="en-US" sz="1200" dirty="0">
              <a:latin typeface="Century Gothic" panose="020B0502020202020204" pitchFamily="34" charset="0"/>
              <a:ea typeface="Calibri" panose="020F0502020204030204" pitchFamily="34" charset="0"/>
              <a:cs typeface="Times New Roman" panose="02020603050405020304" pitchFamily="18" charset="0"/>
            </a:endParaRPr>
          </a:p>
          <a:p>
            <a:pPr marL="342900" indent="-342900">
              <a:buFont typeface="Symbol" panose="05050102010706020507" pitchFamily="18" charset="2"/>
              <a:buChar char=""/>
            </a:pPr>
            <a:r>
              <a:rPr lang="en-GB" dirty="0">
                <a:solidFill>
                  <a:srgbClr val="002060"/>
                </a:solidFill>
                <a:latin typeface="Century Gothic" panose="020B0502020202020204" pitchFamily="34" charset="0"/>
                <a:ea typeface="Calibri" panose="020F0502020204030204" pitchFamily="34" charset="0"/>
                <a:cs typeface="Times New Roman" panose="02020603050405020304" pitchFamily="18" charset="0"/>
              </a:rPr>
              <a:t>Find out what we are funding</a:t>
            </a:r>
            <a:endParaRPr lang="en-US" sz="1200" dirty="0">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48877433"/>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CAC4348-D3E1-B8E9-F7F0-A968C3C43864}"/>
              </a:ext>
            </a:extLst>
          </p:cNvPr>
          <p:cNvSpPr txBox="1"/>
          <p:nvPr/>
        </p:nvSpPr>
        <p:spPr>
          <a:xfrm>
            <a:off x="3810000" y="1686900"/>
            <a:ext cx="4572000" cy="2308324"/>
          </a:xfrm>
          <a:prstGeom prst="rect">
            <a:avLst/>
          </a:prstGeom>
          <a:noFill/>
        </p:spPr>
        <p:txBody>
          <a:bodyPr wrap="square">
            <a:spAutoFit/>
          </a:bodyPr>
          <a:lstStyle/>
          <a:p>
            <a:pPr eaLnBrk="0" fontAlgn="base" hangingPunct="0"/>
            <a:r>
              <a:rPr lang="en-GB" b="1" dirty="0">
                <a:solidFill>
                  <a:srgbClr val="000000"/>
                </a:solidFill>
                <a:latin typeface="Century Gothic" panose="020B0502020202020204" pitchFamily="34" charset="0"/>
                <a:cs typeface="Arial" panose="020B0604020202020204" pitchFamily="34" charset="0"/>
              </a:rPr>
              <a:t>Mobile Phones – Parents/carers &amp; Visitors</a:t>
            </a:r>
            <a:r>
              <a:rPr lang="en-GB" dirty="0">
                <a:solidFill>
                  <a:srgbClr val="000000"/>
                </a:solidFill>
                <a:latin typeface="Century Gothic" panose="020B0502020202020204" pitchFamily="34" charset="0"/>
                <a:cs typeface="Arial" panose="020B0604020202020204" pitchFamily="34" charset="0"/>
              </a:rPr>
              <a:t> </a:t>
            </a:r>
            <a:endParaRPr lang="en-GB" dirty="0">
              <a:solidFill>
                <a:srgbClr val="000000"/>
              </a:solidFill>
              <a:latin typeface="Calibri" panose="020F0502020204030204" pitchFamily="34" charset="0"/>
              <a:cs typeface="Arial" panose="020B0604020202020204" pitchFamily="34" charset="0"/>
            </a:endParaRPr>
          </a:p>
          <a:p>
            <a:pPr eaLnBrk="0" fontAlgn="base" hangingPunct="0"/>
            <a:r>
              <a:rPr lang="en-GB" dirty="0">
                <a:solidFill>
                  <a:srgbClr val="000000"/>
                </a:solidFill>
                <a:latin typeface="Century Gothic" panose="020B0502020202020204" pitchFamily="34" charset="0"/>
                <a:cs typeface="Arial" panose="020B0604020202020204" pitchFamily="34" charset="0"/>
              </a:rPr>
              <a:t>Please remember that mobile phones are not permitted to be used inside the school building by parents/carers and/or visitors when school is in operation, including during after-school clubs. </a:t>
            </a:r>
            <a:endParaRPr lang="en-GB" dirty="0">
              <a:solidFill>
                <a:srgbClr val="000000"/>
              </a:solidFill>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7359923"/>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4349806" y="1124744"/>
            <a:ext cx="3492388" cy="1600200"/>
          </a:xfrm>
        </p:spPr>
        <p:txBody>
          <a:bodyPr>
            <a:noAutofit/>
          </a:bodyPr>
          <a:lstStyle/>
          <a:p>
            <a:r>
              <a:rPr lang="en-GB" sz="2800" b="1" dirty="0">
                <a:solidFill>
                  <a:schemeClr val="bg1"/>
                </a:solidFill>
                <a:latin typeface="Century Gothic" pitchFamily="34" charset="0"/>
              </a:rPr>
              <a:t>Thank you for taking the time to watch and listen to this presentation. Please ask us for any further information.</a:t>
            </a:r>
          </a:p>
        </p:txBody>
      </p:sp>
      <p:pic>
        <p:nvPicPr>
          <p:cNvPr id="7" name="Picture 1"/>
          <p:cNvPicPr>
            <a:picLocks noChangeAspect="1" noChangeArrowheads="1"/>
          </p:cNvPicPr>
          <p:nvPr/>
        </p:nvPicPr>
        <p:blipFill>
          <a:blip r:embed="rId2" cstate="print"/>
          <a:srcRect l="25984" t="7784" r="66538" b="75066"/>
          <a:stretch>
            <a:fillRect/>
          </a:stretch>
        </p:blipFill>
        <p:spPr bwMode="auto">
          <a:xfrm>
            <a:off x="9300356" y="0"/>
            <a:ext cx="1367644" cy="1764196"/>
          </a:xfrm>
          <a:prstGeom prst="rect">
            <a:avLst/>
          </a:prstGeom>
          <a:noFill/>
          <a:ln w="9525">
            <a:noFill/>
            <a:miter lim="800000"/>
            <a:headEnd/>
            <a:tailEnd/>
          </a:ln>
        </p:spPr>
      </p:pic>
    </p:spTree>
  </p:cSld>
  <p:clrMapOvr>
    <a:masterClrMapping/>
  </p:clrMapOvr>
  <p:transition>
    <p:wipe dir="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ustom 4">
      <a:dk1>
        <a:sysClr val="windowText" lastClr="000000"/>
      </a:dk1>
      <a:lt1>
        <a:sysClr val="window" lastClr="FFFFFF"/>
      </a:lt1>
      <a:dk2>
        <a:srgbClr val="696464"/>
      </a:dk2>
      <a:lt2>
        <a:srgbClr val="E9E5DC"/>
      </a:lt2>
      <a:accent1>
        <a:srgbClr val="8C0901"/>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1233</Words>
  <Application>Microsoft Office PowerPoint</Application>
  <PresentationFormat>Widescreen</PresentationFormat>
  <Paragraphs>152</Paragraphs>
  <Slides>16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Century Gothic</vt:lpstr>
      <vt:lpstr>Franklin Gothic Book</vt:lpstr>
      <vt:lpstr>Perpetua</vt:lpstr>
      <vt:lpstr>Symbol</vt:lpstr>
      <vt:lpstr>Wingdings 2</vt:lpstr>
      <vt:lpstr>Equity</vt:lpstr>
      <vt:lpstr>Welcome to  Year 2 Curriculum  Information</vt:lpstr>
      <vt:lpstr>Year 2 Team    Miss Gilmore Mrs Allaway Mrs West Mrs Shaw Miss Henderson Mrs Edhouse   </vt:lpstr>
      <vt:lpstr>Weekly Timetable</vt:lpstr>
      <vt:lpstr>Home Learning</vt:lpstr>
      <vt:lpstr>Reading</vt:lpstr>
      <vt:lpstr>Spelling</vt:lpstr>
      <vt:lpstr>Mastering Number at Home</vt:lpstr>
      <vt:lpstr>Snacks &amp; Lunch</vt:lpstr>
      <vt:lpstr>General Matters</vt:lpstr>
      <vt:lpstr>Seesaw is the online learning journal that we will use in every class from Nursery-Year 6. This platform allows us to record learning digitally, set homework tasks to be completed by your child, and provides a home-school connection; families can communicate with their child’s class teacher through the app/account, and teachers can post announcements for family updates. There are two accounts available for Seesaw and you should familiarise yourself with these, so that you choose the correct one for use as a family member. </vt:lpstr>
      <vt:lpstr>Potential School Enrichment</vt:lpstr>
      <vt:lpstr>Voluntary Contributions</vt:lpstr>
      <vt:lpstr>Dates for your diary </vt:lpstr>
      <vt:lpstr>PSA</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 Curriculum  Information</dc:title>
  <dc:creator>Catherine Gilmore</dc:creator>
  <cp:lastModifiedBy>Emma Allaway</cp:lastModifiedBy>
  <cp:revision>12</cp:revision>
  <cp:lastPrinted>2024-09-24T15:04:32Z</cp:lastPrinted>
  <dcterms:created xsi:type="dcterms:W3CDTF">2023-09-07T12:04:07Z</dcterms:created>
  <dcterms:modified xsi:type="dcterms:W3CDTF">2024-09-27T06:44:13Z</dcterms:modified>
</cp:coreProperties>
</file>